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Lst>
  <p:sldSz cy="6858000" cx="12192000"/>
  <p:notesSz cx="12192000" cy="6858000"/>
  <p:embeddedFontLst>
    <p:embeddedFont>
      <p:font typeface="Tahoma"/>
      <p:regular r:id="rId62"/>
      <p:bold r:id="rId63"/>
    </p:embeddedFont>
    <p:embeddedFont>
      <p:font typeface="Quattrocento Sans"/>
      <p:regular r:id="rId64"/>
      <p:bold r:id="rId65"/>
      <p:italic r:id="rId66"/>
      <p:boldItalic r:id="rId67"/>
    </p:embeddedFont>
    <p:embeddedFont>
      <p:font typeface="Helvetica Neue"/>
      <p:regular r:id="rId68"/>
      <p:bold r:id="rId69"/>
      <p:italic r:id="rId70"/>
      <p:boldItalic r:id="rId71"/>
    </p:embeddedFont>
    <p:embeddedFont>
      <p:font typeface="Cambria Math"/>
      <p:regular r:id="rId7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 uri="GoogleSlidesCustomDataVersion2">
      <go:slidesCustomData xmlns:go="http://customooxmlschemas.google.com/" r:id="rId73" roundtripDataSignature="AMtx7mjPgOZnIHFknRKgmMayKHx7T2l3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84463C-25AE-4F3F-91BD-8469957C5AE6}">
  <a:tblStyle styleId="{8584463C-25AE-4F3F-91BD-8469957C5AE6}"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customschemas.google.com/relationships/presentationmetadata" Target="metadata"/><Relationship Id="rId72" Type="http://schemas.openxmlformats.org/officeDocument/2006/relationships/font" Target="fonts/CambriaMath-regular.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HelveticaNeue-boldItalic.fntdata"/><Relationship Id="rId70" Type="http://schemas.openxmlformats.org/officeDocument/2006/relationships/font" Target="fonts/HelveticaNeue-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Tahoma-regular.fntdata"/><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QuattrocentoSans-regular.fntdata"/><Relationship Id="rId63" Type="http://schemas.openxmlformats.org/officeDocument/2006/relationships/font" Target="fonts/Tahoma-bold.fntdata"/><Relationship Id="rId22" Type="http://schemas.openxmlformats.org/officeDocument/2006/relationships/slide" Target="slides/slide16.xml"/><Relationship Id="rId66" Type="http://schemas.openxmlformats.org/officeDocument/2006/relationships/font" Target="fonts/QuattrocentoSans-italic.fntdata"/><Relationship Id="rId21" Type="http://schemas.openxmlformats.org/officeDocument/2006/relationships/slide" Target="slides/slide15.xml"/><Relationship Id="rId65" Type="http://schemas.openxmlformats.org/officeDocument/2006/relationships/font" Target="fonts/QuattrocentoSans-bold.fntdata"/><Relationship Id="rId24" Type="http://schemas.openxmlformats.org/officeDocument/2006/relationships/slide" Target="slides/slide18.xml"/><Relationship Id="rId68" Type="http://schemas.openxmlformats.org/officeDocument/2006/relationships/font" Target="fonts/HelveticaNeue-regular.fntdata"/><Relationship Id="rId23" Type="http://schemas.openxmlformats.org/officeDocument/2006/relationships/slide" Target="slides/slide17.xml"/><Relationship Id="rId67" Type="http://schemas.openxmlformats.org/officeDocument/2006/relationships/font" Target="fonts/QuattrocentoSans-boldItalic.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HelveticaNeue-bold.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1219200" y="3257550"/>
            <a:ext cx="9753600" cy="30861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0: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6: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6: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7: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7: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8: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8: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9: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9: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0: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0: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2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26: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6: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7: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7: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8: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8: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9: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29: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30: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30: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3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3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3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3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36: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36: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p37: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37: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38: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38: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p39: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9: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40: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40: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4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4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4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4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4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4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4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4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46: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46: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47: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47: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48: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48: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49: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49: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p50: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50: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51: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51: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p52: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52: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53: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53: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54: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54: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p55: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55: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6: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6: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7: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7: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8: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8: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9:notes"/>
          <p:cNvSpPr txBox="1"/>
          <p:nvPr>
            <p:ph idx="1" type="body"/>
          </p:nvPr>
        </p:nvSpPr>
        <p:spPr>
          <a:xfrm>
            <a:off x="1219200" y="3257550"/>
            <a:ext cx="9753600" cy="30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9:notes"/>
          <p:cNvSpPr/>
          <p:nvPr>
            <p:ph idx="2" type="sldImg"/>
          </p:nvPr>
        </p:nvSpPr>
        <p:spPr>
          <a:xfrm>
            <a:off x="2032400" y="514350"/>
            <a:ext cx="81284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 name="Shape 12"/>
        <p:cNvGrpSpPr/>
        <p:nvPr/>
      </p:nvGrpSpPr>
      <p:grpSpPr>
        <a:xfrm>
          <a:off x="0" y="0"/>
          <a:ext cx="0" cy="0"/>
          <a:chOff x="0" y="0"/>
          <a:chExt cx="0" cy="0"/>
        </a:xfrm>
      </p:grpSpPr>
      <p:sp>
        <p:nvSpPr>
          <p:cNvPr id="13" name="Google Shape;13;p57"/>
          <p:cNvSpPr txBox="1"/>
          <p:nvPr>
            <p:ph type="title"/>
          </p:nvPr>
        </p:nvSpPr>
        <p:spPr>
          <a:xfrm>
            <a:off x="588263" y="941832"/>
            <a:ext cx="11034268" cy="640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360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 name="Google Shape;14;p57"/>
          <p:cNvSpPr txBox="1"/>
          <p:nvPr>
            <p:ph idx="1" type="body"/>
          </p:nvPr>
        </p:nvSpPr>
        <p:spPr>
          <a:xfrm>
            <a:off x="1248257" y="1818588"/>
            <a:ext cx="10026650" cy="3533775"/>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sz="1600">
                <a:solidFill>
                  <a:schemeClr val="dk1"/>
                </a:solidFill>
                <a:latin typeface="Quattrocento Sans"/>
                <a:ea typeface="Quattrocento Sans"/>
                <a:cs typeface="Quattrocento Sans"/>
                <a:sym typeface="Quattrocento Sans"/>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 name="Google Shape;15;p57"/>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57"/>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5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8" name="Shape 18"/>
        <p:cNvGrpSpPr/>
        <p:nvPr/>
      </p:nvGrpSpPr>
      <p:grpSpPr>
        <a:xfrm>
          <a:off x="0" y="0"/>
          <a:ext cx="0" cy="0"/>
          <a:chOff x="0" y="0"/>
          <a:chExt cx="0" cy="0"/>
        </a:xfrm>
      </p:grpSpPr>
      <p:sp>
        <p:nvSpPr>
          <p:cNvPr id="19" name="Google Shape;19;p58"/>
          <p:cNvSpPr txBox="1"/>
          <p:nvPr>
            <p:ph type="title"/>
          </p:nvPr>
        </p:nvSpPr>
        <p:spPr>
          <a:xfrm>
            <a:off x="588263" y="941832"/>
            <a:ext cx="11034268" cy="640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360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58"/>
          <p:cNvSpPr txBox="1"/>
          <p:nvPr>
            <p:ph idx="1" type="body"/>
          </p:nvPr>
        </p:nvSpPr>
        <p:spPr>
          <a:xfrm>
            <a:off x="840435" y="1874266"/>
            <a:ext cx="5031105" cy="466153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sz="1600">
                <a:solidFill>
                  <a:schemeClr val="dk1"/>
                </a:solidFill>
                <a:latin typeface="Quattrocento Sans"/>
                <a:ea typeface="Quattrocento Sans"/>
                <a:cs typeface="Quattrocento Sans"/>
                <a:sym typeface="Quattrocento Sans"/>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8"/>
          <p:cNvSpPr txBox="1"/>
          <p:nvPr>
            <p:ph idx="2" type="body"/>
          </p:nvPr>
        </p:nvSpPr>
        <p:spPr>
          <a:xfrm>
            <a:off x="6278880" y="1577340"/>
            <a:ext cx="5303520" cy="452628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2" name="Google Shape;22;p58"/>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58"/>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5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5" name="Shape 25"/>
        <p:cNvGrpSpPr/>
        <p:nvPr/>
      </p:nvGrpSpPr>
      <p:grpSpPr>
        <a:xfrm>
          <a:off x="0" y="0"/>
          <a:ext cx="0" cy="0"/>
          <a:chOff x="0" y="0"/>
          <a:chExt cx="0" cy="0"/>
        </a:xfrm>
      </p:grpSpPr>
      <p:sp>
        <p:nvSpPr>
          <p:cNvPr id="26" name="Google Shape;26;p59"/>
          <p:cNvSpPr txBox="1"/>
          <p:nvPr>
            <p:ph type="ctrTitle"/>
          </p:nvPr>
        </p:nvSpPr>
        <p:spPr>
          <a:xfrm>
            <a:off x="1170432" y="957072"/>
            <a:ext cx="1673860" cy="62484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360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59"/>
          <p:cNvSpPr txBox="1"/>
          <p:nvPr>
            <p:ph idx="1" type="subTitle"/>
          </p:nvPr>
        </p:nvSpPr>
        <p:spPr>
          <a:xfrm>
            <a:off x="1828800" y="3840480"/>
            <a:ext cx="8534400" cy="17145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600">
                <a:solidFill>
                  <a:schemeClr val="dk1"/>
                </a:solidFill>
                <a:latin typeface="Quattrocento Sans"/>
                <a:ea typeface="Quattrocento Sans"/>
                <a:cs typeface="Quattrocento Sans"/>
                <a:sym typeface="Quattrocento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59"/>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9"/>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5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1" name="Shape 31"/>
        <p:cNvGrpSpPr/>
        <p:nvPr/>
      </p:nvGrpSpPr>
      <p:grpSpPr>
        <a:xfrm>
          <a:off x="0" y="0"/>
          <a:ext cx="0" cy="0"/>
          <a:chOff x="0" y="0"/>
          <a:chExt cx="0" cy="0"/>
        </a:xfrm>
      </p:grpSpPr>
      <p:sp>
        <p:nvSpPr>
          <p:cNvPr id="32" name="Google Shape;32;p60"/>
          <p:cNvSpPr txBox="1"/>
          <p:nvPr>
            <p:ph type="title"/>
          </p:nvPr>
        </p:nvSpPr>
        <p:spPr>
          <a:xfrm>
            <a:off x="588263" y="941832"/>
            <a:ext cx="11034268" cy="640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360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60"/>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60"/>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6" name="Shape 36"/>
        <p:cNvGrpSpPr/>
        <p:nvPr/>
      </p:nvGrpSpPr>
      <p:grpSpPr>
        <a:xfrm>
          <a:off x="0" y="0"/>
          <a:ext cx="0" cy="0"/>
          <a:chOff x="0" y="0"/>
          <a:chExt cx="0" cy="0"/>
        </a:xfrm>
      </p:grpSpPr>
      <p:sp>
        <p:nvSpPr>
          <p:cNvPr id="37" name="Google Shape;37;p61"/>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1"/>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6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56"/>
          <p:cNvPicPr preferRelativeResize="0"/>
          <p:nvPr/>
        </p:nvPicPr>
        <p:blipFill rotWithShape="1">
          <a:blip r:embed="rId1">
            <a:alphaModFix/>
          </a:blip>
          <a:srcRect b="0" l="0" r="0" t="0"/>
          <a:stretch/>
        </p:blipFill>
        <p:spPr>
          <a:xfrm>
            <a:off x="0" y="0"/>
            <a:ext cx="12192000" cy="923544"/>
          </a:xfrm>
          <a:prstGeom prst="rect">
            <a:avLst/>
          </a:prstGeom>
          <a:noFill/>
          <a:ln>
            <a:noFill/>
          </a:ln>
        </p:spPr>
      </p:pic>
      <p:sp>
        <p:nvSpPr>
          <p:cNvPr id="7" name="Google Shape;7;p56"/>
          <p:cNvSpPr txBox="1"/>
          <p:nvPr>
            <p:ph type="title"/>
          </p:nvPr>
        </p:nvSpPr>
        <p:spPr>
          <a:xfrm>
            <a:off x="588263" y="941832"/>
            <a:ext cx="11034268" cy="64007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36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 name="Google Shape;8;p56"/>
          <p:cNvSpPr txBox="1"/>
          <p:nvPr>
            <p:ph idx="1" type="body"/>
          </p:nvPr>
        </p:nvSpPr>
        <p:spPr>
          <a:xfrm>
            <a:off x="1248257" y="1818588"/>
            <a:ext cx="10026650" cy="3533775"/>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600" u="none" cap="none" strike="noStrike">
                <a:solidFill>
                  <a:schemeClr val="dk1"/>
                </a:solidFill>
                <a:latin typeface="Quattrocento Sans"/>
                <a:ea typeface="Quattrocento Sans"/>
                <a:cs typeface="Quattrocento Sans"/>
                <a:sym typeface="Quattrocento Sans"/>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9" name="Google Shape;9;p56"/>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 name="Google Shape;10;p56"/>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5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lvl1pPr indent="0" lvl="0" marL="12700">
              <a:lnSpc>
                <a:spcPct val="108181"/>
              </a:lnSpc>
              <a:spcBef>
                <a:spcPts val="0"/>
              </a:spcBef>
              <a:buNone/>
              <a:defRPr b="0" i="0" sz="1100">
                <a:solidFill>
                  <a:srgbClr val="888888"/>
                </a:solidFill>
                <a:latin typeface="Tahoma"/>
                <a:ea typeface="Tahoma"/>
                <a:cs typeface="Tahoma"/>
                <a:sym typeface="Tahoma"/>
              </a:defRPr>
            </a:lvl1pPr>
            <a:lvl2pPr indent="0" lvl="1" marL="12700">
              <a:lnSpc>
                <a:spcPct val="108181"/>
              </a:lnSpc>
              <a:spcBef>
                <a:spcPts val="0"/>
              </a:spcBef>
              <a:buNone/>
              <a:defRPr b="0" i="0" sz="1100">
                <a:solidFill>
                  <a:srgbClr val="888888"/>
                </a:solidFill>
                <a:latin typeface="Tahoma"/>
                <a:ea typeface="Tahoma"/>
                <a:cs typeface="Tahoma"/>
                <a:sym typeface="Tahoma"/>
              </a:defRPr>
            </a:lvl2pPr>
            <a:lvl3pPr indent="0" lvl="2" marL="12700">
              <a:lnSpc>
                <a:spcPct val="108181"/>
              </a:lnSpc>
              <a:spcBef>
                <a:spcPts val="0"/>
              </a:spcBef>
              <a:buNone/>
              <a:defRPr b="0" i="0" sz="1100">
                <a:solidFill>
                  <a:srgbClr val="888888"/>
                </a:solidFill>
                <a:latin typeface="Tahoma"/>
                <a:ea typeface="Tahoma"/>
                <a:cs typeface="Tahoma"/>
                <a:sym typeface="Tahoma"/>
              </a:defRPr>
            </a:lvl3pPr>
            <a:lvl4pPr indent="0" lvl="3" marL="12700">
              <a:lnSpc>
                <a:spcPct val="108181"/>
              </a:lnSpc>
              <a:spcBef>
                <a:spcPts val="0"/>
              </a:spcBef>
              <a:buNone/>
              <a:defRPr b="0" i="0" sz="1100">
                <a:solidFill>
                  <a:srgbClr val="888888"/>
                </a:solidFill>
                <a:latin typeface="Tahoma"/>
                <a:ea typeface="Tahoma"/>
                <a:cs typeface="Tahoma"/>
                <a:sym typeface="Tahoma"/>
              </a:defRPr>
            </a:lvl4pPr>
            <a:lvl5pPr indent="0" lvl="4" marL="12700">
              <a:lnSpc>
                <a:spcPct val="108181"/>
              </a:lnSpc>
              <a:spcBef>
                <a:spcPts val="0"/>
              </a:spcBef>
              <a:buNone/>
              <a:defRPr b="0" i="0" sz="1100">
                <a:solidFill>
                  <a:srgbClr val="888888"/>
                </a:solidFill>
                <a:latin typeface="Tahoma"/>
                <a:ea typeface="Tahoma"/>
                <a:cs typeface="Tahoma"/>
                <a:sym typeface="Tahoma"/>
              </a:defRPr>
            </a:lvl5pPr>
            <a:lvl6pPr indent="0" lvl="5" marL="12700">
              <a:lnSpc>
                <a:spcPct val="108181"/>
              </a:lnSpc>
              <a:spcBef>
                <a:spcPts val="0"/>
              </a:spcBef>
              <a:buNone/>
              <a:defRPr b="0" i="0" sz="1100">
                <a:solidFill>
                  <a:srgbClr val="888888"/>
                </a:solidFill>
                <a:latin typeface="Tahoma"/>
                <a:ea typeface="Tahoma"/>
                <a:cs typeface="Tahoma"/>
                <a:sym typeface="Tahoma"/>
              </a:defRPr>
            </a:lvl6pPr>
            <a:lvl7pPr indent="0" lvl="6" marL="12700">
              <a:lnSpc>
                <a:spcPct val="108181"/>
              </a:lnSpc>
              <a:spcBef>
                <a:spcPts val="0"/>
              </a:spcBef>
              <a:buNone/>
              <a:defRPr b="0" i="0" sz="1100">
                <a:solidFill>
                  <a:srgbClr val="888888"/>
                </a:solidFill>
                <a:latin typeface="Tahoma"/>
                <a:ea typeface="Tahoma"/>
                <a:cs typeface="Tahoma"/>
                <a:sym typeface="Tahoma"/>
              </a:defRPr>
            </a:lvl7pPr>
            <a:lvl8pPr indent="0" lvl="7" marL="12700">
              <a:lnSpc>
                <a:spcPct val="108181"/>
              </a:lnSpc>
              <a:spcBef>
                <a:spcPts val="0"/>
              </a:spcBef>
              <a:buNone/>
              <a:defRPr b="0" i="0" sz="1100">
                <a:solidFill>
                  <a:srgbClr val="888888"/>
                </a:solidFill>
                <a:latin typeface="Tahoma"/>
                <a:ea typeface="Tahoma"/>
                <a:cs typeface="Tahoma"/>
                <a:sym typeface="Tahoma"/>
              </a:defRPr>
            </a:lvl8pPr>
            <a:lvl9pPr indent="0" lvl="8" marL="12700">
              <a:lnSpc>
                <a:spcPct val="108181"/>
              </a:lnSpc>
              <a:spcBef>
                <a:spcPts val="0"/>
              </a:spcBef>
              <a:buNone/>
              <a:defRPr b="0" i="0" sz="1100">
                <a:solidFill>
                  <a:srgbClr val="888888"/>
                </a:solidFill>
                <a:latin typeface="Tahoma"/>
                <a:ea typeface="Tahoma"/>
                <a:cs typeface="Tahoma"/>
                <a:sym typeface="Tahoma"/>
              </a:defRPr>
            </a:lvl9pPr>
          </a:lstStyle>
          <a:p>
            <a:pPr indent="0" lvl="0" marL="1270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8.jpg"/><Relationship Id="rId4" Type="http://schemas.openxmlformats.org/officeDocument/2006/relationships/image" Target="../media/image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2.jp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1.png"/><Relationship Id="rId4" Type="http://schemas.openxmlformats.org/officeDocument/2006/relationships/image" Target="../media/image9.png"/><Relationship Id="rId10" Type="http://schemas.openxmlformats.org/officeDocument/2006/relationships/image" Target="../media/image10.png"/><Relationship Id="rId9" Type="http://schemas.openxmlformats.org/officeDocument/2006/relationships/image" Target="../media/image14.png"/><Relationship Id="rId5" Type="http://schemas.openxmlformats.org/officeDocument/2006/relationships/image" Target="../media/image18.png"/><Relationship Id="rId6" Type="http://schemas.openxmlformats.org/officeDocument/2006/relationships/image" Target="../media/image15.png"/><Relationship Id="rId7" Type="http://schemas.openxmlformats.org/officeDocument/2006/relationships/image" Target="../media/image21.png"/><Relationship Id="rId8"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6.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22.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25.png"/><Relationship Id="rId4" Type="http://schemas.openxmlformats.org/officeDocument/2006/relationships/image" Target="../media/image2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hyperlink" Target="https://www2.deloitte.com/us/en/insights/industry/financial-services/insurance-product-development-capabilities-modernization.html" TargetMode="External"/><Relationship Id="rId5" Type="http://schemas.openxmlformats.org/officeDocument/2006/relationships/hyperlink" Target="https://www2.deloitte.com/us/en/insights/industry/financial-services/insurance-product-development-capabilities-modernization.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hyperlink" Target="https://www.linkedin.com/pulse/five-essential-ingredients-product-development-insurance-rizvi"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43" name="Shape 43"/>
        <p:cNvGrpSpPr/>
        <p:nvPr/>
      </p:nvGrpSpPr>
      <p:grpSpPr>
        <a:xfrm>
          <a:off x="0" y="0"/>
          <a:ext cx="0" cy="0"/>
          <a:chOff x="0" y="0"/>
          <a:chExt cx="0" cy="0"/>
        </a:xfrm>
      </p:grpSpPr>
      <p:pic>
        <p:nvPicPr>
          <p:cNvPr id="44" name="Google Shape;44;p1"/>
          <p:cNvPicPr preferRelativeResize="0"/>
          <p:nvPr/>
        </p:nvPicPr>
        <p:blipFill rotWithShape="1">
          <a:blip r:embed="rId3">
            <a:alphaModFix/>
          </a:blip>
          <a:srcRect b="0" l="0" r="0" t="0"/>
          <a:stretch/>
        </p:blipFill>
        <p:spPr>
          <a:xfrm>
            <a:off x="643518" y="1594103"/>
            <a:ext cx="4045503" cy="1124712"/>
          </a:xfrm>
          <a:prstGeom prst="rect">
            <a:avLst/>
          </a:prstGeom>
          <a:noFill/>
          <a:ln>
            <a:noFill/>
          </a:ln>
        </p:spPr>
      </p:pic>
      <p:sp>
        <p:nvSpPr>
          <p:cNvPr id="45" name="Google Shape;45;p1"/>
          <p:cNvSpPr txBox="1"/>
          <p:nvPr/>
        </p:nvSpPr>
        <p:spPr>
          <a:xfrm>
            <a:off x="670559" y="3998976"/>
            <a:ext cx="10881300" cy="1205700"/>
          </a:xfrm>
          <a:prstGeom prst="rect">
            <a:avLst/>
          </a:prstGeom>
          <a:solidFill>
            <a:srgbClr val="F8CAAC"/>
          </a:solidFill>
          <a:ln>
            <a:noFill/>
          </a:ln>
        </p:spPr>
        <p:txBody>
          <a:bodyPr anchorCtr="0" anchor="t" bIns="0" lIns="0" spcFirstLastPara="1" rIns="0" wrap="square" tIns="96500">
            <a:spAutoFit/>
          </a:bodyPr>
          <a:lstStyle/>
          <a:p>
            <a:pPr indent="0" lvl="0" marL="90805" rtl="0" algn="l">
              <a:lnSpc>
                <a:spcPct val="100000"/>
              </a:lnSpc>
              <a:spcBef>
                <a:spcPts val="0"/>
              </a:spcBef>
              <a:spcAft>
                <a:spcPts val="0"/>
              </a:spcAft>
              <a:buNone/>
            </a:pPr>
            <a:r>
              <a:rPr lang="en-US" sz="1800">
                <a:solidFill>
                  <a:srgbClr val="252525"/>
                </a:solidFill>
                <a:latin typeface="Tahoma"/>
                <a:ea typeface="Tahoma"/>
                <a:cs typeface="Tahoma"/>
                <a:sym typeface="Tahoma"/>
              </a:rPr>
              <a:t>Class: FY BSc</a:t>
            </a:r>
            <a:endParaRPr sz="1800">
              <a:latin typeface="Tahoma"/>
              <a:ea typeface="Tahoma"/>
              <a:cs typeface="Tahoma"/>
              <a:sym typeface="Tahoma"/>
            </a:endParaRPr>
          </a:p>
          <a:p>
            <a:pPr indent="0" lvl="0" marL="90805" rtl="0" algn="l">
              <a:lnSpc>
                <a:spcPct val="100000"/>
              </a:lnSpc>
              <a:spcBef>
                <a:spcPts val="1080"/>
              </a:spcBef>
              <a:spcAft>
                <a:spcPts val="0"/>
              </a:spcAft>
              <a:buNone/>
            </a:pPr>
            <a:r>
              <a:rPr lang="en-US" sz="1800">
                <a:solidFill>
                  <a:srgbClr val="252525"/>
                </a:solidFill>
                <a:latin typeface="Tahoma"/>
                <a:ea typeface="Tahoma"/>
                <a:cs typeface="Tahoma"/>
                <a:sym typeface="Tahoma"/>
              </a:rPr>
              <a:t>Subject : Non-Life Insurance – Principles, Products and Practices</a:t>
            </a:r>
            <a:endParaRPr sz="1800">
              <a:latin typeface="Tahoma"/>
              <a:ea typeface="Tahoma"/>
              <a:cs typeface="Tahoma"/>
              <a:sym typeface="Tahoma"/>
            </a:endParaRPr>
          </a:p>
          <a:p>
            <a:pPr indent="0" lvl="0" marL="90805" rtl="0" algn="l">
              <a:lnSpc>
                <a:spcPct val="100000"/>
              </a:lnSpc>
              <a:spcBef>
                <a:spcPts val="1080"/>
              </a:spcBef>
              <a:spcAft>
                <a:spcPts val="0"/>
              </a:spcAft>
              <a:buNone/>
            </a:pPr>
            <a:r>
              <a:rPr lang="en-US" sz="1800">
                <a:solidFill>
                  <a:srgbClr val="252525"/>
                </a:solidFill>
                <a:latin typeface="Tahoma"/>
                <a:ea typeface="Tahoma"/>
                <a:cs typeface="Tahoma"/>
                <a:sym typeface="Tahoma"/>
              </a:rPr>
              <a:t>Chapter Name: Basic Terminology, Profitability and Reinsurance</a:t>
            </a:r>
            <a:endParaRPr sz="1800">
              <a:latin typeface="Tahoma"/>
              <a:ea typeface="Tahoma"/>
              <a:cs typeface="Tahoma"/>
              <a:sym typeface="Tahoma"/>
            </a:endParaRPr>
          </a:p>
        </p:txBody>
      </p:sp>
      <p:sp>
        <p:nvSpPr>
          <p:cNvPr id="46" name="Google Shape;46;p1"/>
          <p:cNvSpPr/>
          <p:nvPr/>
        </p:nvSpPr>
        <p:spPr>
          <a:xfrm>
            <a:off x="670559" y="3599688"/>
            <a:ext cx="10881360" cy="399415"/>
          </a:xfrm>
          <a:custGeom>
            <a:rect b="b" l="l" r="r" t="t"/>
            <a:pathLst>
              <a:path extrusionOk="0" h="399414" w="10881360">
                <a:moveTo>
                  <a:pt x="10881360" y="0"/>
                </a:moveTo>
                <a:lnTo>
                  <a:pt x="0" y="0"/>
                </a:lnTo>
                <a:lnTo>
                  <a:pt x="0" y="399288"/>
                </a:lnTo>
                <a:lnTo>
                  <a:pt x="10881360" y="399288"/>
                </a:lnTo>
                <a:lnTo>
                  <a:pt x="10881360" y="0"/>
                </a:lnTo>
                <a:close/>
              </a:path>
            </a:pathLst>
          </a:custGeom>
          <a:solidFill>
            <a:srgbClr val="E7E6E6"/>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47" name="Google Shape;47;p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0"/>
          <p:cNvSpPr txBox="1"/>
          <p:nvPr>
            <p:ph type="title"/>
          </p:nvPr>
        </p:nvSpPr>
        <p:spPr>
          <a:xfrm>
            <a:off x="1170432" y="957072"/>
            <a:ext cx="558419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Factors in Product Design</a:t>
            </a:r>
            <a:endParaRPr/>
          </a:p>
        </p:txBody>
      </p:sp>
      <p:sp>
        <p:nvSpPr>
          <p:cNvPr id="141" name="Google Shape;141;p1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42" name="Google Shape;142;p10"/>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1905" rtl="0" algn="ctr">
              <a:lnSpc>
                <a:spcPct val="100000"/>
              </a:lnSpc>
              <a:spcBef>
                <a:spcPts val="0"/>
              </a:spcBef>
              <a:spcAft>
                <a:spcPts val="0"/>
              </a:spcAft>
              <a:buNone/>
            </a:pPr>
            <a:r>
              <a:rPr lang="en-US" sz="3600">
                <a:latin typeface="Helvetica Neue"/>
                <a:ea typeface="Helvetica Neue"/>
                <a:cs typeface="Helvetica Neue"/>
                <a:sym typeface="Helvetica Neue"/>
              </a:rPr>
              <a:t>3</a:t>
            </a:r>
            <a:endParaRPr sz="3600">
              <a:latin typeface="Helvetica Neue"/>
              <a:ea typeface="Helvetica Neue"/>
              <a:cs typeface="Helvetica Neue"/>
              <a:sym typeface="Helvetica Neue"/>
            </a:endParaRPr>
          </a:p>
        </p:txBody>
      </p:sp>
      <p:sp>
        <p:nvSpPr>
          <p:cNvPr id="143" name="Google Shape;143;p10"/>
          <p:cNvSpPr txBox="1"/>
          <p:nvPr/>
        </p:nvSpPr>
        <p:spPr>
          <a:xfrm>
            <a:off x="1260475" y="1928875"/>
            <a:ext cx="3221355" cy="2838450"/>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Financing requirement</a:t>
            </a:r>
            <a:endParaRPr sz="1600">
              <a:latin typeface="Quattrocento Sans"/>
              <a:ea typeface="Quattrocento Sans"/>
              <a:cs typeface="Quattrocento Sans"/>
              <a:sym typeface="Quattrocento Sans"/>
            </a:endParaRPr>
          </a:p>
          <a:p>
            <a:pPr indent="-344170" lvl="0" marL="356870" rtl="0" algn="l">
              <a:lnSpc>
                <a:spcPct val="100000"/>
              </a:lnSpc>
              <a:spcBef>
                <a:spcPts val="100"/>
              </a:spcBef>
              <a:spcAft>
                <a:spcPts val="0"/>
              </a:spcAft>
              <a:buSzPts val="1600"/>
              <a:buFont typeface="Noto Sans Symbols"/>
              <a:buChar char="⮚"/>
            </a:pPr>
            <a:r>
              <a:rPr lang="en-US" sz="1600">
                <a:latin typeface="Quattrocento Sans"/>
                <a:ea typeface="Quattrocento Sans"/>
                <a:cs typeface="Quattrocento Sans"/>
                <a:sym typeface="Quattrocento Sans"/>
              </a:rPr>
              <a:t>Onerousness of any guarantees</a:t>
            </a:r>
            <a:endParaRPr sz="1600">
              <a:latin typeface="Quattrocento Sans"/>
              <a:ea typeface="Quattrocento Sans"/>
              <a:cs typeface="Quattrocento Sans"/>
              <a:sym typeface="Quattrocento Sans"/>
            </a:endParaRPr>
          </a:p>
          <a:p>
            <a:pPr indent="-344170" lvl="0" marL="356870" rtl="0" algn="l">
              <a:lnSpc>
                <a:spcPct val="100000"/>
              </a:lnSpc>
              <a:spcBef>
                <a:spcPts val="95"/>
              </a:spcBef>
              <a:spcAft>
                <a:spcPts val="0"/>
              </a:spcAft>
              <a:buSzPts val="1600"/>
              <a:buFont typeface="Noto Sans Symbols"/>
              <a:buChar char="⮚"/>
            </a:pPr>
            <a:r>
              <a:rPr lang="en-US" sz="1600">
                <a:latin typeface="Quattrocento Sans"/>
                <a:ea typeface="Quattrocento Sans"/>
                <a:cs typeface="Quattrocento Sans"/>
                <a:sym typeface="Quattrocento Sans"/>
              </a:rPr>
              <a:t>Risk characteristics</a:t>
            </a:r>
            <a:endParaRPr sz="1600">
              <a:latin typeface="Quattrocento Sans"/>
              <a:ea typeface="Quattrocento Sans"/>
              <a:cs typeface="Quattrocento Sans"/>
              <a:sym typeface="Quattrocento Sans"/>
            </a:endParaRPr>
          </a:p>
          <a:p>
            <a:pPr indent="-344170" lvl="0" marL="356870" rtl="0" algn="l">
              <a:lnSpc>
                <a:spcPct val="100000"/>
              </a:lnSpc>
              <a:spcBef>
                <a:spcPts val="95"/>
              </a:spcBef>
              <a:spcAft>
                <a:spcPts val="0"/>
              </a:spcAft>
              <a:buSzPts val="1600"/>
              <a:buFont typeface="Noto Sans Symbols"/>
              <a:buChar char="⮚"/>
            </a:pPr>
            <a:r>
              <a:rPr lang="en-US" sz="1600">
                <a:latin typeface="Quattrocento Sans"/>
                <a:ea typeface="Quattrocento Sans"/>
                <a:cs typeface="Quattrocento Sans"/>
                <a:sym typeface="Quattrocento Sans"/>
              </a:rPr>
              <a:t>Competitiveness</a:t>
            </a:r>
            <a:endParaRPr sz="1600">
              <a:latin typeface="Quattrocento Sans"/>
              <a:ea typeface="Quattrocento Sans"/>
              <a:cs typeface="Quattrocento Sans"/>
              <a:sym typeface="Quattrocento Sans"/>
            </a:endParaRPr>
          </a:p>
          <a:p>
            <a:pPr indent="-344170" lvl="0" marL="356870" rtl="0" algn="l">
              <a:lnSpc>
                <a:spcPct val="100000"/>
              </a:lnSpc>
              <a:spcBef>
                <a:spcPts val="120"/>
              </a:spcBef>
              <a:spcAft>
                <a:spcPts val="0"/>
              </a:spcAft>
              <a:buSzPts val="1600"/>
              <a:buFont typeface="Noto Sans Symbols"/>
              <a:buChar char="⮚"/>
            </a:pPr>
            <a:r>
              <a:rPr lang="en-US" sz="1600">
                <a:latin typeface="Quattrocento Sans"/>
                <a:ea typeface="Quattrocento Sans"/>
                <a:cs typeface="Quattrocento Sans"/>
                <a:sym typeface="Quattrocento Sans"/>
              </a:rPr>
              <a:t>Extent of cross-subsidies</a:t>
            </a:r>
            <a:endParaRPr sz="1600">
              <a:latin typeface="Quattrocento Sans"/>
              <a:ea typeface="Quattrocento Sans"/>
              <a:cs typeface="Quattrocento Sans"/>
              <a:sym typeface="Quattrocento Sans"/>
            </a:endParaRPr>
          </a:p>
          <a:p>
            <a:pPr indent="-344170" lvl="0" marL="356870" rtl="0" algn="l">
              <a:lnSpc>
                <a:spcPct val="100000"/>
              </a:lnSpc>
              <a:spcBef>
                <a:spcPts val="100"/>
              </a:spcBef>
              <a:spcAft>
                <a:spcPts val="0"/>
              </a:spcAft>
              <a:buSzPts val="1600"/>
              <a:buFont typeface="Noto Sans Symbols"/>
              <a:buChar char="⮚"/>
            </a:pPr>
            <a:r>
              <a:rPr lang="en-US" sz="1600">
                <a:latin typeface="Quattrocento Sans"/>
                <a:ea typeface="Quattrocento Sans"/>
                <a:cs typeface="Quattrocento Sans"/>
                <a:sym typeface="Quattrocento Sans"/>
              </a:rPr>
              <a:t>Sensitivity of profit</a:t>
            </a:r>
            <a:endParaRPr sz="1600">
              <a:latin typeface="Quattrocento Sans"/>
              <a:ea typeface="Quattrocento Sans"/>
              <a:cs typeface="Quattrocento Sans"/>
              <a:sym typeface="Quattrocento Sans"/>
            </a:endParaRPr>
          </a:p>
          <a:p>
            <a:pPr indent="-344170" lvl="0" marL="356870" rtl="0" algn="l">
              <a:lnSpc>
                <a:spcPct val="100000"/>
              </a:lnSpc>
              <a:spcBef>
                <a:spcPts val="95"/>
              </a:spcBef>
              <a:spcAft>
                <a:spcPts val="0"/>
              </a:spcAft>
              <a:buSzPts val="1600"/>
              <a:buFont typeface="Noto Sans Symbols"/>
              <a:buChar char="⮚"/>
            </a:pPr>
            <a:r>
              <a:rPr lang="en-US" sz="1600">
                <a:latin typeface="Quattrocento Sans"/>
                <a:ea typeface="Quattrocento Sans"/>
                <a:cs typeface="Quattrocento Sans"/>
                <a:sym typeface="Quattrocento Sans"/>
              </a:rPr>
              <a:t>Consistency with other products</a:t>
            </a:r>
            <a:endParaRPr sz="1600">
              <a:latin typeface="Quattrocento Sans"/>
              <a:ea typeface="Quattrocento Sans"/>
              <a:cs typeface="Quattrocento Sans"/>
              <a:sym typeface="Quattrocento Sans"/>
            </a:endParaRPr>
          </a:p>
          <a:p>
            <a:pPr indent="-344170" lvl="0" marL="356870" rtl="0" algn="l">
              <a:lnSpc>
                <a:spcPct val="100000"/>
              </a:lnSpc>
              <a:spcBef>
                <a:spcPts val="100"/>
              </a:spcBef>
              <a:spcAft>
                <a:spcPts val="0"/>
              </a:spcAft>
              <a:buSzPts val="1600"/>
              <a:buFont typeface="Noto Sans Symbols"/>
              <a:buChar char="⮚"/>
            </a:pPr>
            <a:r>
              <a:rPr lang="en-US" sz="1600">
                <a:latin typeface="Quattrocento Sans"/>
                <a:ea typeface="Quattrocento Sans"/>
                <a:cs typeface="Quattrocento Sans"/>
                <a:sym typeface="Quattrocento Sans"/>
              </a:rPr>
              <a:t>Regulatory requirements</a:t>
            </a:r>
            <a:endParaRPr sz="1600">
              <a:latin typeface="Quattrocento Sans"/>
              <a:ea typeface="Quattrocento Sans"/>
              <a:cs typeface="Quattrocento Sans"/>
              <a:sym typeface="Quattrocento Sans"/>
            </a:endParaRPr>
          </a:p>
          <a:p>
            <a:pPr indent="-344170" lvl="0" marL="356870" rtl="0" algn="l">
              <a:lnSpc>
                <a:spcPct val="100000"/>
              </a:lnSpc>
              <a:spcBef>
                <a:spcPts val="95"/>
              </a:spcBef>
              <a:spcAft>
                <a:spcPts val="0"/>
              </a:spcAft>
              <a:buSzPts val="1600"/>
              <a:buFont typeface="Noto Sans Symbols"/>
              <a:buChar char="⮚"/>
            </a:pPr>
            <a:r>
              <a:rPr lang="en-US" sz="1600">
                <a:latin typeface="Quattrocento Sans"/>
                <a:ea typeface="Quattrocento Sans"/>
                <a:cs typeface="Quattrocento Sans"/>
                <a:sym typeface="Quattrocento Sans"/>
              </a:rPr>
              <a:t>Administration systems</a:t>
            </a:r>
            <a:endParaRPr sz="1600">
              <a:latin typeface="Quattrocento Sans"/>
              <a:ea typeface="Quattrocento Sans"/>
              <a:cs typeface="Quattrocento Sans"/>
              <a:sym typeface="Quattrocento Sans"/>
            </a:endParaRPr>
          </a:p>
          <a:p>
            <a:pPr indent="-344170" lvl="0" marL="356870" rtl="0" algn="l">
              <a:lnSpc>
                <a:spcPct val="100000"/>
              </a:lnSpc>
              <a:spcBef>
                <a:spcPts val="95"/>
              </a:spcBef>
              <a:spcAft>
                <a:spcPts val="0"/>
              </a:spcAft>
              <a:buSzPts val="1600"/>
              <a:buFont typeface="Noto Sans Symbols"/>
              <a:buChar char="⮚"/>
            </a:pPr>
            <a:r>
              <a:rPr lang="en-US" sz="1600">
                <a:latin typeface="Quattrocento Sans"/>
                <a:ea typeface="Quattrocento Sans"/>
                <a:cs typeface="Quattrocento Sans"/>
                <a:sym typeface="Quattrocento Sans"/>
              </a:rPr>
              <a:t>Marketability</a:t>
            </a:r>
            <a:endParaRPr sz="1600">
              <a:latin typeface="Quattrocento Sans"/>
              <a:ea typeface="Quattrocento Sans"/>
              <a:cs typeface="Quattrocento Sans"/>
              <a:sym typeface="Quattrocento Sans"/>
            </a:endParaRPr>
          </a:p>
          <a:p>
            <a:pPr indent="-344170" lvl="0" marL="356870" rtl="0" algn="l">
              <a:lnSpc>
                <a:spcPct val="100000"/>
              </a:lnSpc>
              <a:spcBef>
                <a:spcPts val="125"/>
              </a:spcBef>
              <a:spcAft>
                <a:spcPts val="0"/>
              </a:spcAft>
              <a:buSzPts val="1600"/>
              <a:buFont typeface="Noto Sans Symbols"/>
              <a:buChar char="⮚"/>
            </a:pPr>
            <a:r>
              <a:rPr lang="en-US" sz="1600">
                <a:latin typeface="Quattrocento Sans"/>
                <a:ea typeface="Quattrocento Sans"/>
                <a:cs typeface="Quattrocento Sans"/>
                <a:sym typeface="Quattrocento Sans"/>
              </a:rPr>
              <a:t>Profitability</a:t>
            </a:r>
            <a:endParaRPr sz="1600">
              <a:latin typeface="Quattrocento Sans"/>
              <a:ea typeface="Quattrocento Sans"/>
              <a:cs typeface="Quattrocento Sans"/>
              <a:sym typeface="Quattrocen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1"/>
          <p:cNvSpPr txBox="1"/>
          <p:nvPr>
            <p:ph type="title"/>
          </p:nvPr>
        </p:nvSpPr>
        <p:spPr>
          <a:xfrm>
            <a:off x="1170432" y="957072"/>
            <a:ext cx="263398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Profitability</a:t>
            </a:r>
            <a:endParaRPr/>
          </a:p>
        </p:txBody>
      </p:sp>
      <p:sp>
        <p:nvSpPr>
          <p:cNvPr id="149" name="Google Shape;149;p1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50" name="Google Shape;150;p11"/>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3.1</a:t>
            </a:r>
            <a:endParaRPr sz="3600">
              <a:latin typeface="Helvetica Neue"/>
              <a:ea typeface="Helvetica Neue"/>
              <a:cs typeface="Helvetica Neue"/>
              <a:sym typeface="Helvetica Neue"/>
            </a:endParaRPr>
          </a:p>
        </p:txBody>
      </p:sp>
      <p:sp>
        <p:nvSpPr>
          <p:cNvPr id="151" name="Google Shape;151;p11"/>
          <p:cNvSpPr txBox="1"/>
          <p:nvPr/>
        </p:nvSpPr>
        <p:spPr>
          <a:xfrm>
            <a:off x="1260475" y="2055952"/>
            <a:ext cx="9198610" cy="2222500"/>
          </a:xfrm>
          <a:prstGeom prst="rect">
            <a:avLst/>
          </a:prstGeom>
          <a:noFill/>
          <a:ln>
            <a:noFill/>
          </a:ln>
        </p:spPr>
        <p:txBody>
          <a:bodyPr anchorCtr="0" anchor="t" bIns="0" lIns="0" spcFirstLastPara="1" rIns="0" wrap="square" tIns="13950">
            <a:spAutoFit/>
          </a:bodyPr>
          <a:lstStyle/>
          <a:p>
            <a:pPr indent="-344805" lvl="0" marL="356870" marR="1029335" rtl="0" algn="just">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	A company will want to ensure that the premiums charged for non-linked contracts will be sufficient to cover the benefits to be provided and the expenses in most foreseeable circumstances, and provide a profit margin.</a:t>
            </a:r>
            <a:endParaRPr sz="1600">
              <a:latin typeface="Quattrocento Sans"/>
              <a:ea typeface="Quattrocento Sans"/>
              <a:cs typeface="Quattrocento Sans"/>
              <a:sym typeface="Quattrocento Sans"/>
            </a:endParaRPr>
          </a:p>
          <a:p>
            <a:pPr indent="-344805" lvl="0" marL="356870" marR="1073150" rtl="0" algn="just">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	At a general level, a life insurance product can be broken down into three components: savings, protection and administration.</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For unit-linked contracts it will want to ensure that overall the charges will be sufficient to cover the</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expenses to be incurred, and provide a profit margin.</a:t>
            </a:r>
            <a:endParaRPr sz="1600">
              <a:latin typeface="Quattrocento Sans"/>
              <a:ea typeface="Quattrocento Sans"/>
              <a:cs typeface="Quattrocento Sans"/>
              <a:sym typeface="Quattrocento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2"/>
          <p:cNvSpPr txBox="1"/>
          <p:nvPr>
            <p:ph type="title"/>
          </p:nvPr>
        </p:nvSpPr>
        <p:spPr>
          <a:xfrm>
            <a:off x="1170432" y="957072"/>
            <a:ext cx="283781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Marketability</a:t>
            </a:r>
            <a:endParaRPr/>
          </a:p>
        </p:txBody>
      </p:sp>
      <p:sp>
        <p:nvSpPr>
          <p:cNvPr id="157" name="Google Shape;157;p1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58" name="Google Shape;158;p12"/>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3.2</a:t>
            </a:r>
            <a:endParaRPr sz="3600">
              <a:latin typeface="Helvetica Neue"/>
              <a:ea typeface="Helvetica Neue"/>
              <a:cs typeface="Helvetica Neue"/>
              <a:sym typeface="Helvetica Neue"/>
            </a:endParaRPr>
          </a:p>
        </p:txBody>
      </p:sp>
      <p:sp>
        <p:nvSpPr>
          <p:cNvPr id="159" name="Google Shape;159;p12"/>
          <p:cNvSpPr txBox="1"/>
          <p:nvPr/>
        </p:nvSpPr>
        <p:spPr>
          <a:xfrm>
            <a:off x="1302766" y="1914219"/>
            <a:ext cx="8893175" cy="2756535"/>
          </a:xfrm>
          <a:prstGeom prst="rect">
            <a:avLst/>
          </a:prstGeom>
          <a:noFill/>
          <a:ln>
            <a:noFill/>
          </a:ln>
        </p:spPr>
        <p:txBody>
          <a:bodyPr anchorCtr="0" anchor="t" bIns="0" lIns="0" spcFirstLastPara="1" rIns="0" wrap="square" tIns="13950">
            <a:spAutoFit/>
          </a:bodyPr>
          <a:lstStyle/>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benefits offered need to be attractive to the market in which the contract will be sold.</a:t>
            </a:r>
            <a:endParaRPr sz="1600">
              <a:latin typeface="Quattrocento Sans"/>
              <a:ea typeface="Quattrocento Sans"/>
              <a:cs typeface="Quattrocento Sans"/>
              <a:sym typeface="Quattrocento Sans"/>
            </a:endParaRPr>
          </a:p>
          <a:p>
            <a:pPr indent="0" lvl="0" marL="0" rtl="0" algn="l">
              <a:lnSpc>
                <a:spcPct val="100000"/>
              </a:lnSpc>
              <a:spcBef>
                <a:spcPts val="1185"/>
              </a:spcBef>
              <a:spcAft>
                <a:spcPts val="0"/>
              </a:spcAft>
              <a:buSzPts val="1600"/>
              <a:buFont typeface="Arial"/>
              <a:buNone/>
            </a:pPr>
            <a:r>
              <a:t/>
            </a:r>
            <a:endParaRPr sz="16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Innovative design features may make a contract more attractive as may the addition of options</a:t>
            </a:r>
            <a:endParaRPr sz="1600">
              <a:latin typeface="Quattrocento Sans"/>
              <a:ea typeface="Quattrocento Sans"/>
              <a:cs typeface="Quattrocento Sans"/>
              <a:sym typeface="Quattrocento Sans"/>
            </a:endParaRPr>
          </a:p>
          <a:p>
            <a:pPr indent="0" lvl="0" marL="299085" rtl="0" algn="l">
              <a:lnSpc>
                <a:spcPct val="100000"/>
              </a:lnSpc>
              <a:spcBef>
                <a:spcPts val="5"/>
              </a:spcBef>
              <a:spcAft>
                <a:spcPts val="0"/>
              </a:spcAft>
              <a:buNone/>
            </a:pPr>
            <a:r>
              <a:rPr lang="en-US" sz="1600">
                <a:latin typeface="Quattrocento Sans"/>
                <a:ea typeface="Quattrocento Sans"/>
                <a:cs typeface="Quattrocento Sans"/>
                <a:sym typeface="Quattrocento Sans"/>
              </a:rPr>
              <a:t>and guarantees.</a:t>
            </a:r>
            <a:endParaRPr sz="1600">
              <a:latin typeface="Quattrocento Sans"/>
              <a:ea typeface="Quattrocento Sans"/>
              <a:cs typeface="Quattrocento Sans"/>
              <a:sym typeface="Quattrocento Sans"/>
            </a:endParaRPr>
          </a:p>
          <a:p>
            <a:pPr indent="0" lvl="0" marL="0" rtl="0" algn="l">
              <a:lnSpc>
                <a:spcPct val="100000"/>
              </a:lnSpc>
              <a:spcBef>
                <a:spcPts val="1205"/>
              </a:spcBef>
              <a:spcAft>
                <a:spcPts val="0"/>
              </a:spcAft>
              <a:buNone/>
            </a:pPr>
            <a:r>
              <a:t/>
            </a:r>
            <a:endParaRPr sz="1600">
              <a:latin typeface="Quattrocento Sans"/>
              <a:ea typeface="Quattrocento Sans"/>
              <a:cs typeface="Quattrocento Sans"/>
              <a:sym typeface="Quattrocento Sans"/>
            </a:endParaRPr>
          </a:p>
          <a:p>
            <a:pPr indent="-286385" lvl="0" marL="299085"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In the context of marketability, one would consider how understandable the product is.</a:t>
            </a:r>
            <a:endParaRPr sz="1600">
              <a:latin typeface="Quattrocento Sans"/>
              <a:ea typeface="Quattrocento Sans"/>
              <a:cs typeface="Quattrocento Sans"/>
              <a:sym typeface="Quattrocento Sans"/>
            </a:endParaRPr>
          </a:p>
          <a:p>
            <a:pPr indent="0" lvl="0" marL="0" rtl="0" algn="l">
              <a:lnSpc>
                <a:spcPct val="100000"/>
              </a:lnSpc>
              <a:spcBef>
                <a:spcPts val="1185"/>
              </a:spcBef>
              <a:spcAft>
                <a:spcPts val="0"/>
              </a:spcAft>
              <a:buSzPts val="1600"/>
              <a:buFont typeface="Arial"/>
              <a:buNone/>
            </a:pPr>
            <a:r>
              <a:t/>
            </a:r>
            <a:endParaRPr sz="1600">
              <a:latin typeface="Quattrocento Sans"/>
              <a:ea typeface="Quattrocento Sans"/>
              <a:cs typeface="Quattrocento Sans"/>
              <a:sym typeface="Quattrocento Sans"/>
            </a:endParaRPr>
          </a:p>
          <a:p>
            <a:pPr indent="-287019" lvl="0" marL="299085" marR="508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distribution channel involved will have a fundamental influence on what product is required, how it should be structured, and how it should be priced.</a:t>
            </a:r>
            <a:endParaRPr sz="1600">
              <a:latin typeface="Quattrocento Sans"/>
              <a:ea typeface="Quattrocento Sans"/>
              <a:cs typeface="Quattrocento Sans"/>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3"/>
          <p:cNvSpPr txBox="1"/>
          <p:nvPr>
            <p:ph type="title"/>
          </p:nvPr>
        </p:nvSpPr>
        <p:spPr>
          <a:xfrm>
            <a:off x="1170432" y="957072"/>
            <a:ext cx="375221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Competitiveness</a:t>
            </a:r>
            <a:endParaRPr/>
          </a:p>
        </p:txBody>
      </p:sp>
      <p:sp>
        <p:nvSpPr>
          <p:cNvPr id="165" name="Google Shape;165;p1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66" name="Google Shape;166;p13"/>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3.3</a:t>
            </a:r>
            <a:endParaRPr sz="3600">
              <a:latin typeface="Helvetica Neue"/>
              <a:ea typeface="Helvetica Neue"/>
              <a:cs typeface="Helvetica Neue"/>
              <a:sym typeface="Helvetica Neue"/>
            </a:endParaRPr>
          </a:p>
        </p:txBody>
      </p:sp>
      <p:sp>
        <p:nvSpPr>
          <p:cNvPr id="167" name="Google Shape;167;p13"/>
          <p:cNvSpPr txBox="1"/>
          <p:nvPr/>
        </p:nvSpPr>
        <p:spPr>
          <a:xfrm>
            <a:off x="1248257" y="2019757"/>
            <a:ext cx="9227820" cy="1490980"/>
          </a:xfrm>
          <a:prstGeom prst="rect">
            <a:avLst/>
          </a:prstGeom>
          <a:noFill/>
          <a:ln>
            <a:noFill/>
          </a:ln>
        </p:spPr>
        <p:txBody>
          <a:bodyPr anchorCtr="0" anchor="t" bIns="0" lIns="0" spcFirstLastPara="1" rIns="0" wrap="square" tIns="13950">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prime influence on competitiveness will be the level of the expense charges.</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Competitive markets ensure lower profit margin, as earning lower profit will be better then earning</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NO profits. (Focus on volumes)</a:t>
            </a:r>
            <a:endParaRPr sz="1600">
              <a:latin typeface="Quattrocento Sans"/>
              <a:ea typeface="Quattrocento Sans"/>
              <a:cs typeface="Quattrocento Sans"/>
              <a:sym typeface="Quattrocento Sans"/>
            </a:endParaRPr>
          </a:p>
          <a:p>
            <a:pPr indent="-344170" lvl="0" marL="356870"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In Low competitive markets, higher per policy margin is possible.</a:t>
            </a:r>
            <a:endParaRPr sz="1600">
              <a:latin typeface="Quattrocento Sans"/>
              <a:ea typeface="Quattrocento Sans"/>
              <a:cs typeface="Quattrocento Sans"/>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4"/>
          <p:cNvSpPr txBox="1"/>
          <p:nvPr>
            <p:ph type="title"/>
          </p:nvPr>
        </p:nvSpPr>
        <p:spPr>
          <a:xfrm>
            <a:off x="1170432" y="957072"/>
            <a:ext cx="503237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Financing requirement</a:t>
            </a:r>
            <a:endParaRPr/>
          </a:p>
        </p:txBody>
      </p:sp>
      <p:sp>
        <p:nvSpPr>
          <p:cNvPr id="173" name="Google Shape;173;p1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74" name="Google Shape;174;p14"/>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3.4</a:t>
            </a:r>
            <a:endParaRPr sz="3600">
              <a:latin typeface="Helvetica Neue"/>
              <a:ea typeface="Helvetica Neue"/>
              <a:cs typeface="Helvetica Neue"/>
              <a:sym typeface="Helvetica Neue"/>
            </a:endParaRPr>
          </a:p>
        </p:txBody>
      </p:sp>
      <p:sp>
        <p:nvSpPr>
          <p:cNvPr id="175" name="Google Shape;175;p14"/>
          <p:cNvSpPr txBox="1"/>
          <p:nvPr/>
        </p:nvSpPr>
        <p:spPr>
          <a:xfrm>
            <a:off x="1215034" y="2047112"/>
            <a:ext cx="8834755" cy="2334895"/>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This is a particularly important criterion for new insurance companies because of the small</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amount of free assets that they have available to finance new business.</a:t>
            </a:r>
            <a:endParaRPr sz="1600">
              <a:latin typeface="Quattrocento Sans"/>
              <a:ea typeface="Quattrocento Sans"/>
              <a:cs typeface="Quattrocento Sans"/>
              <a:sym typeface="Quattrocento Sans"/>
            </a:endParaRPr>
          </a:p>
          <a:p>
            <a:pPr indent="0" lvl="0" marL="0" rtl="0" algn="l">
              <a:lnSpc>
                <a:spcPct val="100000"/>
              </a:lnSpc>
              <a:spcBef>
                <a:spcPts val="1185"/>
              </a:spcBef>
              <a:spcAft>
                <a:spcPts val="0"/>
              </a:spcAft>
              <a:buNone/>
            </a:pPr>
            <a:r>
              <a:t/>
            </a:r>
            <a:endParaRPr sz="1600">
              <a:latin typeface="Quattrocento Sans"/>
              <a:ea typeface="Quattrocento Sans"/>
              <a:cs typeface="Quattrocento Sans"/>
              <a:sym typeface="Quattrocento Sans"/>
            </a:endParaRPr>
          </a:p>
          <a:p>
            <a:pPr indent="-344170" lvl="0" marL="356870"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As a result, these new companies often sell just unit-linked products.</a:t>
            </a:r>
            <a:endParaRPr sz="1600">
              <a:latin typeface="Quattrocento Sans"/>
              <a:ea typeface="Quattrocento Sans"/>
              <a:cs typeface="Quattrocento Sans"/>
              <a:sym typeface="Quattrocento Sans"/>
            </a:endParaRPr>
          </a:p>
          <a:p>
            <a:pPr indent="0" lvl="0" marL="0" rtl="0" algn="l">
              <a:lnSpc>
                <a:spcPct val="100000"/>
              </a:lnSpc>
              <a:spcBef>
                <a:spcPts val="1205"/>
              </a:spcBef>
              <a:spcAft>
                <a:spcPts val="0"/>
              </a:spcAft>
              <a:buSzPts val="1600"/>
              <a:buFont typeface="Arial"/>
              <a:buNone/>
            </a:pPr>
            <a:r>
              <a:t/>
            </a:r>
            <a:endParaRPr sz="1600">
              <a:latin typeface="Quattrocento Sans"/>
              <a:ea typeface="Quattrocento Sans"/>
              <a:cs typeface="Quattrocento Sans"/>
              <a:sym typeface="Quattrocento Sans"/>
            </a:endParaRPr>
          </a:p>
          <a:p>
            <a:pPr indent="-344805" lvl="0" marL="356870" marR="5080"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The actuary will use model office techniques to project the financial situation with and without the new product under sensible sales assumptions to assess the company’s ability to finance the product, and whether the return on capital is adequate.</a:t>
            </a:r>
            <a:endParaRPr sz="1600">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5"/>
          <p:cNvSpPr txBox="1"/>
          <p:nvPr>
            <p:ph type="title"/>
          </p:nvPr>
        </p:nvSpPr>
        <p:spPr>
          <a:xfrm>
            <a:off x="1170432" y="957072"/>
            <a:ext cx="43160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Risk characteristics</a:t>
            </a:r>
            <a:endParaRPr/>
          </a:p>
        </p:txBody>
      </p:sp>
      <p:sp>
        <p:nvSpPr>
          <p:cNvPr id="181" name="Google Shape;181;p1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82" name="Google Shape;182;p15"/>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3.5</a:t>
            </a:r>
            <a:endParaRPr sz="3600">
              <a:latin typeface="Helvetica Neue"/>
              <a:ea typeface="Helvetica Neue"/>
              <a:cs typeface="Helvetica Neue"/>
              <a:sym typeface="Helvetica Neue"/>
            </a:endParaRPr>
          </a:p>
        </p:txBody>
      </p:sp>
      <p:sp>
        <p:nvSpPr>
          <p:cNvPr id="183" name="Google Shape;183;p15"/>
          <p:cNvSpPr txBox="1"/>
          <p:nvPr/>
        </p:nvSpPr>
        <p:spPr>
          <a:xfrm>
            <a:off x="1260475" y="1899030"/>
            <a:ext cx="9316085" cy="3441700"/>
          </a:xfrm>
          <a:prstGeom prst="rect">
            <a:avLst/>
          </a:prstGeom>
          <a:noFill/>
          <a:ln>
            <a:noFill/>
          </a:ln>
        </p:spPr>
        <p:txBody>
          <a:bodyPr anchorCtr="0" anchor="t" bIns="0" lIns="0" spcFirstLastPara="1" rIns="0" wrap="square" tIns="13325">
            <a:spAutoFit/>
          </a:bodyPr>
          <a:lstStyle/>
          <a:p>
            <a:pPr indent="-344805" lvl="0" marL="356870" marR="508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level of risk that may be acceptable will depend upon the company’s ability or willingness either to absorb risk internally or to reinsure or hedge it.</a:t>
            </a:r>
            <a:endParaRPr sz="1600">
              <a:latin typeface="Quattrocento Sans"/>
              <a:ea typeface="Quattrocento Sans"/>
              <a:cs typeface="Quattrocento Sans"/>
              <a:sym typeface="Quattrocento Sans"/>
            </a:endParaRPr>
          </a:p>
          <a:p>
            <a:pPr indent="-344805" lvl="0" marL="356870" marR="869314"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For a company entering a new market for that company (perhaps using a new distribution channel) the mortality parameter risk would still be relatively large.</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If the company is faced with a large parameter risk it could do one or several of:</a:t>
            </a:r>
            <a:endParaRPr sz="1600">
              <a:latin typeface="Quattrocento Sans"/>
              <a:ea typeface="Quattrocento Sans"/>
              <a:cs typeface="Quattrocento Sans"/>
              <a:sym typeface="Quattrocento Sans"/>
            </a:endParaRPr>
          </a:p>
          <a:p>
            <a:pPr indent="-340994" lvl="1" marL="582295"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offer the contract in unit-linked and/or reviewable form to avoid a long-term rate guarantee</a:t>
            </a:r>
            <a:endParaRPr sz="1600">
              <a:latin typeface="Quattrocento Sans"/>
              <a:ea typeface="Quattrocento Sans"/>
              <a:cs typeface="Quattrocento Sans"/>
              <a:sym typeface="Quattrocento Sans"/>
            </a:endParaRPr>
          </a:p>
          <a:p>
            <a:pPr indent="-340994" lvl="1" marL="582295" rtl="0" algn="l">
              <a:lnSpc>
                <a:spcPct val="100000"/>
              </a:lnSpc>
              <a:spcBef>
                <a:spcPts val="5"/>
              </a:spcBef>
              <a:spcAft>
                <a:spcPts val="0"/>
              </a:spcAft>
              <a:buSzPts val="1600"/>
              <a:buFont typeface="Noto Sans Symbols"/>
              <a:buChar char="⮚"/>
            </a:pPr>
            <a:r>
              <a:rPr lang="en-US" sz="1600">
                <a:latin typeface="Quattrocento Sans"/>
                <a:ea typeface="Quattrocento Sans"/>
                <a:cs typeface="Quattrocento Sans"/>
                <a:sym typeface="Quattrocento Sans"/>
              </a:rPr>
              <a:t>reinsure a large part of the risk</a:t>
            </a:r>
            <a:endParaRPr sz="1600">
              <a:latin typeface="Quattrocento Sans"/>
              <a:ea typeface="Quattrocento Sans"/>
              <a:cs typeface="Quattrocento Sans"/>
              <a:sym typeface="Quattrocento Sans"/>
            </a:endParaRPr>
          </a:p>
          <a:p>
            <a:pPr indent="-340994" lvl="1" marL="582295"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incorporate very ample margins in the premium rates</a:t>
            </a:r>
            <a:endParaRPr sz="1600">
              <a:latin typeface="Quattrocento Sans"/>
              <a:ea typeface="Quattrocento Sans"/>
              <a:cs typeface="Quattrocento Sans"/>
              <a:sym typeface="Quattrocento Sans"/>
            </a:endParaRPr>
          </a:p>
          <a:p>
            <a:pPr indent="-340994" lvl="1" marL="582295"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offer the contract as an additional “rider” benefit rather than stand-alone.</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The ability to hedge investment risk will be an important consideration in the design of financial</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guarantees.</a:t>
            </a:r>
            <a:endParaRPr sz="1600">
              <a:latin typeface="Quattrocento Sans"/>
              <a:ea typeface="Quattrocento Sans"/>
              <a:cs typeface="Quattrocento Sans"/>
              <a:sym typeface="Quattrocento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6"/>
          <p:cNvSpPr txBox="1"/>
          <p:nvPr>
            <p:ph type="title"/>
          </p:nvPr>
        </p:nvSpPr>
        <p:spPr>
          <a:xfrm>
            <a:off x="1170432" y="957072"/>
            <a:ext cx="687641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Onerousness of any Guarantees</a:t>
            </a:r>
            <a:endParaRPr/>
          </a:p>
        </p:txBody>
      </p:sp>
      <p:sp>
        <p:nvSpPr>
          <p:cNvPr id="189" name="Google Shape;189;p1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90" name="Google Shape;190;p16"/>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3.6</a:t>
            </a:r>
            <a:endParaRPr sz="3600">
              <a:latin typeface="Helvetica Neue"/>
              <a:ea typeface="Helvetica Neue"/>
              <a:cs typeface="Helvetica Neue"/>
              <a:sym typeface="Helvetica Neue"/>
            </a:endParaRPr>
          </a:p>
        </p:txBody>
      </p:sp>
      <p:sp>
        <p:nvSpPr>
          <p:cNvPr id="191" name="Google Shape;191;p16"/>
          <p:cNvSpPr txBox="1"/>
          <p:nvPr/>
        </p:nvSpPr>
        <p:spPr>
          <a:xfrm>
            <a:off x="1248257" y="2118741"/>
            <a:ext cx="8324850" cy="1911350"/>
          </a:xfrm>
          <a:prstGeom prst="rect">
            <a:avLst/>
          </a:prstGeom>
          <a:noFill/>
          <a:ln>
            <a:noFill/>
          </a:ln>
        </p:spPr>
        <p:txBody>
          <a:bodyPr anchorCtr="0" anchor="t" bIns="0" lIns="0" spcFirstLastPara="1" rIns="0" wrap="square" tIns="13325">
            <a:spAutoFit/>
          </a:bodyPr>
          <a:lstStyle/>
          <a:p>
            <a:pPr indent="-344805" lvl="0" marL="356870" marR="110489"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company will need to consider the onerousness of any guarantees, for example the level of any guaranteed surrender values under a non -linked contract.</a:t>
            </a:r>
            <a:endParaRPr sz="1600">
              <a:latin typeface="Quattrocento Sans"/>
              <a:ea typeface="Quattrocento Sans"/>
              <a:cs typeface="Quattrocento Sans"/>
              <a:sym typeface="Quattrocento Sans"/>
            </a:endParaRPr>
          </a:p>
          <a:p>
            <a:pPr indent="0" lvl="0" marL="0" rtl="0" algn="l">
              <a:lnSpc>
                <a:spcPct val="100000"/>
              </a:lnSpc>
              <a:spcBef>
                <a:spcPts val="1185"/>
              </a:spcBef>
              <a:spcAft>
                <a:spcPts val="0"/>
              </a:spcAft>
              <a:buSzPts val="1600"/>
              <a:buFont typeface="Arial"/>
              <a:buNone/>
            </a:pPr>
            <a:r>
              <a:t/>
            </a:r>
            <a:endParaRPr sz="1600">
              <a:latin typeface="Quattrocento Sans"/>
              <a:ea typeface="Quattrocento Sans"/>
              <a:cs typeface="Quattrocento Sans"/>
              <a:sym typeface="Quattrocento Sans"/>
            </a:endParaRPr>
          </a:p>
          <a:p>
            <a:pPr indent="-344170" lvl="0" marL="356870"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Offering guarantees results in two problems:</a:t>
            </a:r>
            <a:endParaRPr sz="1600">
              <a:latin typeface="Quattrocento Sans"/>
              <a:ea typeface="Quattrocento Sans"/>
              <a:cs typeface="Quattrocento Sans"/>
              <a:sym typeface="Quattrocento Sans"/>
            </a:endParaRPr>
          </a:p>
          <a:p>
            <a:pPr indent="-341629" lvl="1" marL="747395"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Possibly having to suffer a cost that you did not fully expect; and,</a:t>
            </a:r>
            <a:endParaRPr sz="1600">
              <a:latin typeface="Quattrocento Sans"/>
              <a:ea typeface="Quattrocento Sans"/>
              <a:cs typeface="Quattrocento Sans"/>
              <a:sym typeface="Quattrocento Sans"/>
            </a:endParaRPr>
          </a:p>
          <a:p>
            <a:pPr indent="-344169" lvl="1" marL="749935"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Probably (depending on the supervisory reserving regime) having to reserve for this</a:t>
            </a:r>
            <a:endParaRPr sz="1600">
              <a:latin typeface="Quattrocento Sans"/>
              <a:ea typeface="Quattrocento Sans"/>
              <a:cs typeface="Quattrocento Sans"/>
              <a:sym typeface="Quattrocento Sans"/>
            </a:endParaRPr>
          </a:p>
          <a:p>
            <a:pPr indent="0" lvl="0" marL="750570" rtl="0" algn="l">
              <a:lnSpc>
                <a:spcPct val="100000"/>
              </a:lnSpc>
              <a:spcBef>
                <a:spcPts val="0"/>
              </a:spcBef>
              <a:spcAft>
                <a:spcPts val="0"/>
              </a:spcAft>
              <a:buNone/>
            </a:pPr>
            <a:r>
              <a:rPr lang="en-US" sz="1600">
                <a:latin typeface="Quattrocento Sans"/>
                <a:ea typeface="Quattrocento Sans"/>
                <a:cs typeface="Quattrocento Sans"/>
                <a:sym typeface="Quattrocento Sans"/>
              </a:rPr>
              <a:t>possibility from the outset – thereby increasing the capital strain of the product.</a:t>
            </a:r>
            <a:endParaRPr sz="1600">
              <a:latin typeface="Quattrocento Sans"/>
              <a:ea typeface="Quattrocento Sans"/>
              <a:cs typeface="Quattrocento Sans"/>
              <a:sym typeface="Quattrocen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7"/>
          <p:cNvSpPr txBox="1"/>
          <p:nvPr>
            <p:ph type="title"/>
          </p:nvPr>
        </p:nvSpPr>
        <p:spPr>
          <a:xfrm>
            <a:off x="1170432" y="957072"/>
            <a:ext cx="41757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Sensitivity of Profit</a:t>
            </a:r>
            <a:endParaRPr/>
          </a:p>
        </p:txBody>
      </p:sp>
      <p:sp>
        <p:nvSpPr>
          <p:cNvPr id="197" name="Google Shape;197;p1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98" name="Google Shape;198;p17"/>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3.7</a:t>
            </a:r>
            <a:endParaRPr sz="3600">
              <a:latin typeface="Helvetica Neue"/>
              <a:ea typeface="Helvetica Neue"/>
              <a:cs typeface="Helvetica Neue"/>
              <a:sym typeface="Helvetica Neue"/>
            </a:endParaRPr>
          </a:p>
        </p:txBody>
      </p:sp>
      <p:sp>
        <p:nvSpPr>
          <p:cNvPr id="199" name="Google Shape;199;p17"/>
          <p:cNvSpPr txBox="1"/>
          <p:nvPr/>
        </p:nvSpPr>
        <p:spPr>
          <a:xfrm>
            <a:off x="1248257" y="1926462"/>
            <a:ext cx="9626600" cy="1978660"/>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Products are more likely to be sensitive to particular types of risk the more onerousness the guarantees</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are.</a:t>
            </a:r>
            <a:endParaRPr sz="1600">
              <a:latin typeface="Quattrocento Sans"/>
              <a:ea typeface="Quattrocento Sans"/>
              <a:cs typeface="Quattrocento Sans"/>
              <a:sym typeface="Quattrocento Sans"/>
            </a:endParaRPr>
          </a:p>
          <a:p>
            <a:pPr indent="-344170" lvl="0" marL="356870"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The important variables that might impinge on profitability are:</a:t>
            </a:r>
            <a:endParaRPr sz="1600">
              <a:latin typeface="Quattrocento Sans"/>
              <a:ea typeface="Quattrocento Sans"/>
              <a:cs typeface="Quattrocento Sans"/>
              <a:sym typeface="Quattrocento Sans"/>
            </a:endParaRPr>
          </a:p>
          <a:p>
            <a:pPr indent="-344170" lvl="1" marL="814069"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investment return</a:t>
            </a:r>
            <a:endParaRPr sz="1600">
              <a:latin typeface="Quattrocento Sans"/>
              <a:ea typeface="Quattrocento Sans"/>
              <a:cs typeface="Quattrocento Sans"/>
              <a:sym typeface="Quattrocento Sans"/>
            </a:endParaRPr>
          </a:p>
          <a:p>
            <a:pPr indent="-344170" lvl="1" marL="814069"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mortality, or other contingency if relevant</a:t>
            </a:r>
            <a:endParaRPr sz="1600">
              <a:latin typeface="Quattrocento Sans"/>
              <a:ea typeface="Quattrocento Sans"/>
              <a:cs typeface="Quattrocento Sans"/>
              <a:sym typeface="Quattrocento Sans"/>
            </a:endParaRPr>
          </a:p>
          <a:p>
            <a:pPr indent="-344170" lvl="1" marL="814069" rtl="0" algn="l">
              <a:lnSpc>
                <a:spcPct val="100000"/>
              </a:lnSpc>
              <a:spcBef>
                <a:spcPts val="0"/>
              </a:spcBef>
              <a:spcAft>
                <a:spcPts val="0"/>
              </a:spcAft>
              <a:buSzPts val="1600"/>
              <a:buFont typeface="Noto Sans Symbols"/>
              <a:buChar char="⮚"/>
            </a:pPr>
            <a:r>
              <a:rPr lang="en-US" sz="1600">
                <a:latin typeface="Quattrocento Sans"/>
                <a:ea typeface="Quattrocento Sans"/>
                <a:cs typeface="Quattrocento Sans"/>
                <a:sym typeface="Quattrocento Sans"/>
              </a:rPr>
              <a:t>expenses, including expense inflation</a:t>
            </a:r>
            <a:endParaRPr sz="1600">
              <a:latin typeface="Quattrocento Sans"/>
              <a:ea typeface="Quattrocento Sans"/>
              <a:cs typeface="Quattrocento Sans"/>
              <a:sym typeface="Quattrocento Sans"/>
            </a:endParaRPr>
          </a:p>
          <a:p>
            <a:pPr indent="-344170" lvl="1" marL="814069" rtl="0" algn="l">
              <a:lnSpc>
                <a:spcPct val="100000"/>
              </a:lnSpc>
              <a:spcBef>
                <a:spcPts val="5"/>
              </a:spcBef>
              <a:spcAft>
                <a:spcPts val="0"/>
              </a:spcAft>
              <a:buSzPts val="1600"/>
              <a:buFont typeface="Noto Sans Symbols"/>
              <a:buChar char="⮚"/>
            </a:pPr>
            <a:r>
              <a:rPr lang="en-US" sz="1600">
                <a:latin typeface="Quattrocento Sans"/>
                <a:ea typeface="Quattrocento Sans"/>
                <a:cs typeface="Quattrocento Sans"/>
                <a:sym typeface="Quattrocento Sans"/>
              </a:rPr>
              <a:t>withdrawal rates.</a:t>
            </a:r>
            <a:endParaRPr sz="1600">
              <a:latin typeface="Quattrocento Sans"/>
              <a:ea typeface="Quattrocento Sans"/>
              <a:cs typeface="Quattrocento Sans"/>
              <a:sym typeface="Quattrocen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8"/>
          <p:cNvSpPr txBox="1"/>
          <p:nvPr>
            <p:ph type="title"/>
          </p:nvPr>
        </p:nvSpPr>
        <p:spPr>
          <a:xfrm>
            <a:off x="1170432" y="957072"/>
            <a:ext cx="556895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Extent of Cross-subsidies</a:t>
            </a:r>
            <a:endParaRPr/>
          </a:p>
        </p:txBody>
      </p:sp>
      <p:sp>
        <p:nvSpPr>
          <p:cNvPr id="205" name="Google Shape;205;p1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206" name="Google Shape;206;p18"/>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3.8</a:t>
            </a:r>
            <a:endParaRPr sz="3600">
              <a:latin typeface="Helvetica Neue"/>
              <a:ea typeface="Helvetica Neue"/>
              <a:cs typeface="Helvetica Neue"/>
              <a:sym typeface="Helvetica Neue"/>
            </a:endParaRPr>
          </a:p>
        </p:txBody>
      </p:sp>
      <p:sp>
        <p:nvSpPr>
          <p:cNvPr id="207" name="Google Shape;207;p18"/>
          <p:cNvSpPr txBox="1"/>
          <p:nvPr/>
        </p:nvSpPr>
        <p:spPr>
          <a:xfrm>
            <a:off x="1302766" y="1883791"/>
            <a:ext cx="9552305" cy="1490345"/>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A company needs to decide on the extent of any cross-subsidies between, for example, large and small</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contracts.</a:t>
            </a:r>
            <a:endParaRPr sz="1600">
              <a:latin typeface="Quattrocento Sans"/>
              <a:ea typeface="Quattrocento Sans"/>
              <a:cs typeface="Quattrocento Sans"/>
              <a:sym typeface="Quattrocento Sans"/>
            </a:endParaRPr>
          </a:p>
          <a:p>
            <a:pPr indent="-344170" lvl="0" marL="356870"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Ideally, even small policies should cover their own administrative cost and sales cost.</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However, cross subsidies could be used at product level or SA level to compensate for smaller polices.</a:t>
            </a:r>
            <a:endParaRPr sz="1600">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9"/>
          <p:cNvSpPr txBox="1"/>
          <p:nvPr>
            <p:ph type="title"/>
          </p:nvPr>
        </p:nvSpPr>
        <p:spPr>
          <a:xfrm>
            <a:off x="1170432" y="957072"/>
            <a:ext cx="479488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Administration system</a:t>
            </a:r>
            <a:endParaRPr/>
          </a:p>
        </p:txBody>
      </p:sp>
      <p:sp>
        <p:nvSpPr>
          <p:cNvPr id="213" name="Google Shape;213;p1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214" name="Google Shape;214;p19"/>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3.9</a:t>
            </a:r>
            <a:endParaRPr sz="3600">
              <a:latin typeface="Helvetica Neue"/>
              <a:ea typeface="Helvetica Neue"/>
              <a:cs typeface="Helvetica Neue"/>
              <a:sym typeface="Helvetica Neue"/>
            </a:endParaRPr>
          </a:p>
        </p:txBody>
      </p:sp>
      <p:sp>
        <p:nvSpPr>
          <p:cNvPr id="215" name="Google Shape;215;p19"/>
          <p:cNvSpPr txBox="1"/>
          <p:nvPr/>
        </p:nvSpPr>
        <p:spPr>
          <a:xfrm>
            <a:off x="1248257" y="1814575"/>
            <a:ext cx="9607550" cy="2222500"/>
          </a:xfrm>
          <a:prstGeom prst="rect">
            <a:avLst/>
          </a:prstGeom>
          <a:noFill/>
          <a:ln>
            <a:noFill/>
          </a:ln>
        </p:spPr>
        <p:txBody>
          <a:bodyPr anchorCtr="0" anchor="t" bIns="0" lIns="0" spcFirstLastPara="1" rIns="0" wrap="square" tIns="13325">
            <a:spAutoFit/>
          </a:bodyPr>
          <a:lstStyle/>
          <a:p>
            <a:pPr indent="-344805" lvl="0" marL="356870" marR="508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system requirements of a new product may limit either the benefits to be provided or the charging structure to be adopted.</a:t>
            </a:r>
            <a:endParaRPr sz="1600">
              <a:latin typeface="Quattrocento Sans"/>
              <a:ea typeface="Quattrocento Sans"/>
              <a:cs typeface="Quattrocento Sans"/>
              <a:sym typeface="Quattrocento Sans"/>
            </a:endParaRPr>
          </a:p>
          <a:p>
            <a:pPr indent="-344805" lvl="0" marL="356870" marR="1011555" rtl="0" algn="just">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	The issue of compatibility with the administration system can also be extended to cover the aspect of simplicity: it is in the interests of the administration system, policyholders, agents / brokers and the company’s staff that the product be simple.</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Thus any complications must be warranted by some significant advantage in terms of the factors</a:t>
            </a:r>
            <a:endParaRPr sz="1600">
              <a:latin typeface="Quattrocento Sans"/>
              <a:ea typeface="Quattrocento Sans"/>
              <a:cs typeface="Quattrocento Sans"/>
              <a:sym typeface="Quattrocento Sans"/>
            </a:endParaRPr>
          </a:p>
          <a:p>
            <a:pPr indent="0" lvl="0" marL="356870" rtl="0" algn="l">
              <a:lnSpc>
                <a:spcPct val="100000"/>
              </a:lnSpc>
              <a:spcBef>
                <a:spcPts val="5"/>
              </a:spcBef>
              <a:spcAft>
                <a:spcPts val="0"/>
              </a:spcAft>
              <a:buNone/>
            </a:pPr>
            <a:r>
              <a:rPr lang="en-US" sz="1600">
                <a:latin typeface="Quattrocento Sans"/>
                <a:ea typeface="Quattrocento Sans"/>
                <a:cs typeface="Quattrocento Sans"/>
                <a:sym typeface="Quattrocento Sans"/>
              </a:rPr>
              <a:t>discussed.</a:t>
            </a:r>
            <a:endParaRPr sz="1600">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2"/>
          <p:cNvSpPr txBox="1"/>
          <p:nvPr>
            <p:ph type="title"/>
          </p:nvPr>
        </p:nvSpPr>
        <p:spPr>
          <a:xfrm>
            <a:off x="588263" y="957072"/>
            <a:ext cx="348424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Today’s Agenda</a:t>
            </a:r>
            <a:endParaRPr/>
          </a:p>
        </p:txBody>
      </p:sp>
      <p:sp>
        <p:nvSpPr>
          <p:cNvPr id="53" name="Google Shape;53;p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4" name="Google Shape;54;p2"/>
          <p:cNvSpPr txBox="1"/>
          <p:nvPr>
            <p:ph idx="1" type="body"/>
          </p:nvPr>
        </p:nvSpPr>
        <p:spPr>
          <a:xfrm>
            <a:off x="840435" y="1874266"/>
            <a:ext cx="5031105" cy="4661534"/>
          </a:xfrm>
          <a:prstGeom prst="rect">
            <a:avLst/>
          </a:prstGeom>
          <a:noFill/>
          <a:ln>
            <a:noFill/>
          </a:ln>
        </p:spPr>
        <p:txBody>
          <a:bodyPr anchorCtr="0" anchor="t" bIns="0" lIns="0" spcFirstLastPara="1" rIns="0" wrap="square" tIns="13325">
            <a:spAutoFit/>
          </a:bodyPr>
          <a:lstStyle/>
          <a:p>
            <a:pPr indent="-264795" lvl="0" marL="320040" rtl="0" algn="l">
              <a:lnSpc>
                <a:spcPct val="100000"/>
              </a:lnSpc>
              <a:spcBef>
                <a:spcPts val="0"/>
              </a:spcBef>
              <a:spcAft>
                <a:spcPts val="0"/>
              </a:spcAft>
              <a:buClr>
                <a:schemeClr val="dk1"/>
              </a:buClr>
              <a:buSzPts val="1600"/>
              <a:buFont typeface="Quattrocento Sans"/>
              <a:buAutoNum type="arabicPeriod"/>
            </a:pPr>
            <a:r>
              <a:rPr lang="en-US"/>
              <a:t>Introduction</a:t>
            </a:r>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Terminology in GI</a:t>
            </a:r>
            <a:endParaRPr sz="1600">
              <a:latin typeface="Quattrocento Sans"/>
              <a:ea typeface="Quattrocento Sans"/>
              <a:cs typeface="Quattrocento Sans"/>
              <a:sym typeface="Quattrocento Sans"/>
            </a:endParaRPr>
          </a:p>
          <a:p>
            <a:pPr indent="-344170" lvl="1" marL="356870" rtl="0" algn="l">
              <a:lnSpc>
                <a:spcPct val="100000"/>
              </a:lnSpc>
              <a:spcBef>
                <a:spcPts val="1925"/>
              </a:spcBef>
              <a:spcAft>
                <a:spcPts val="0"/>
              </a:spcAft>
              <a:buSzPts val="1600"/>
              <a:buFont typeface="Quattrocento Sans"/>
              <a:buAutoNum type="arabicPeriod"/>
            </a:pPr>
            <a:r>
              <a:rPr lang="en-US" sz="1600">
                <a:latin typeface="Quattrocento Sans"/>
                <a:ea typeface="Quattrocento Sans"/>
                <a:cs typeface="Quattrocento Sans"/>
                <a:sym typeface="Quattrocento Sans"/>
              </a:rPr>
              <a:t>What is an insurance product?</a:t>
            </a:r>
            <a:endParaRPr sz="1600">
              <a:latin typeface="Quattrocento Sans"/>
              <a:ea typeface="Quattrocento Sans"/>
              <a:cs typeface="Quattrocento Sans"/>
              <a:sym typeface="Quattrocento Sans"/>
            </a:endParaRPr>
          </a:p>
          <a:p>
            <a:pPr indent="-208914" lvl="2" marL="55372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Why is there need for modernizing?</a:t>
            </a:r>
            <a:endParaRPr sz="1600">
              <a:latin typeface="Quattrocento Sans"/>
              <a:ea typeface="Quattrocento Sans"/>
              <a:cs typeface="Quattrocento Sans"/>
              <a:sym typeface="Quattrocento Sans"/>
            </a:endParaRPr>
          </a:p>
          <a:p>
            <a:pPr indent="-209550" lvl="2" marL="554355"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Five essential ingredients of product development</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Clr>
                <a:schemeClr val="dk1"/>
              </a:buClr>
              <a:buSzPts val="1600"/>
              <a:buFont typeface="Quattrocento Sans"/>
              <a:buAutoNum type="arabicPeriod"/>
            </a:pPr>
            <a:r>
              <a:rPr lang="en-US"/>
              <a:t>Factors</a:t>
            </a:r>
            <a:endParaRPr/>
          </a:p>
          <a:p>
            <a:pPr indent="-209550" lvl="1" marL="499109" rtl="0" algn="l">
              <a:lnSpc>
                <a:spcPct val="100000"/>
              </a:lnSpc>
              <a:spcBef>
                <a:spcPts val="5"/>
              </a:spcBef>
              <a:spcAft>
                <a:spcPts val="0"/>
              </a:spcAft>
              <a:buSzPts val="1600"/>
              <a:buFont typeface="Quattrocento Sans"/>
              <a:buAutoNum type="arabicPeriod"/>
            </a:pPr>
            <a:r>
              <a:rPr lang="en-US" sz="1600">
                <a:latin typeface="Quattrocento Sans"/>
                <a:ea typeface="Quattrocento Sans"/>
                <a:cs typeface="Quattrocento Sans"/>
                <a:sym typeface="Quattrocento Sans"/>
              </a:rPr>
              <a:t>Profitability</a:t>
            </a:r>
            <a:endParaRPr sz="1600">
              <a:latin typeface="Quattrocento Sans"/>
              <a:ea typeface="Quattrocento Sans"/>
              <a:cs typeface="Quattrocento Sans"/>
              <a:sym typeface="Quattrocento Sans"/>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Marketability</a:t>
            </a:r>
            <a:endParaRPr sz="1600">
              <a:latin typeface="Quattrocento Sans"/>
              <a:ea typeface="Quattrocento Sans"/>
              <a:cs typeface="Quattrocento Sans"/>
              <a:sym typeface="Quattrocento Sans"/>
            </a:endParaRPr>
          </a:p>
          <a:p>
            <a:pPr indent="-208915" lvl="1" marL="498475"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Competitiveness</a:t>
            </a:r>
            <a:endParaRPr sz="1600">
              <a:latin typeface="Quattrocento Sans"/>
              <a:ea typeface="Quattrocento Sans"/>
              <a:cs typeface="Quattrocento Sans"/>
              <a:sym typeface="Quattrocento Sans"/>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Financing requirements</a:t>
            </a:r>
            <a:endParaRPr sz="1600">
              <a:latin typeface="Quattrocento Sans"/>
              <a:ea typeface="Quattrocento Sans"/>
              <a:cs typeface="Quattrocento Sans"/>
              <a:sym typeface="Quattrocento Sans"/>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Risk characteristics</a:t>
            </a:r>
            <a:endParaRPr sz="1600">
              <a:latin typeface="Quattrocento Sans"/>
              <a:ea typeface="Quattrocento Sans"/>
              <a:cs typeface="Quattrocento Sans"/>
              <a:sym typeface="Quattrocento Sans"/>
            </a:endParaRPr>
          </a:p>
          <a:p>
            <a:pPr indent="-209550" lvl="1" marL="499109" rtl="0" algn="l">
              <a:lnSpc>
                <a:spcPct val="100000"/>
              </a:lnSpc>
              <a:spcBef>
                <a:spcPts val="5"/>
              </a:spcBef>
              <a:spcAft>
                <a:spcPts val="0"/>
              </a:spcAft>
              <a:buSzPts val="1600"/>
              <a:buFont typeface="Quattrocento Sans"/>
              <a:buAutoNum type="arabicPeriod"/>
            </a:pPr>
            <a:r>
              <a:rPr lang="en-US" sz="1600">
                <a:latin typeface="Quattrocento Sans"/>
                <a:ea typeface="Quattrocento Sans"/>
                <a:cs typeface="Quattrocento Sans"/>
                <a:sym typeface="Quattrocento Sans"/>
              </a:rPr>
              <a:t>Onerousness of any guarantees</a:t>
            </a:r>
            <a:endParaRPr sz="1600">
              <a:latin typeface="Quattrocento Sans"/>
              <a:ea typeface="Quattrocento Sans"/>
              <a:cs typeface="Quattrocento Sans"/>
              <a:sym typeface="Quattrocento Sans"/>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Sensitivity of profits</a:t>
            </a:r>
            <a:endParaRPr sz="1600">
              <a:latin typeface="Quattrocento Sans"/>
              <a:ea typeface="Quattrocento Sans"/>
              <a:cs typeface="Quattrocento Sans"/>
              <a:sym typeface="Quattrocento Sans"/>
            </a:endParaRPr>
          </a:p>
          <a:p>
            <a:pPr indent="-208915" lvl="1" marL="498475"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Extent of cross subsidies</a:t>
            </a:r>
            <a:endParaRPr sz="1600">
              <a:latin typeface="Quattrocento Sans"/>
              <a:ea typeface="Quattrocento Sans"/>
              <a:cs typeface="Quattrocento Sans"/>
              <a:sym typeface="Quattrocento Sans"/>
            </a:endParaRPr>
          </a:p>
          <a:p>
            <a:pPr indent="-209550" lvl="1" marL="499109"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Administration system</a:t>
            </a:r>
            <a:endParaRPr sz="1600">
              <a:latin typeface="Quattrocento Sans"/>
              <a:ea typeface="Quattrocento Sans"/>
              <a:cs typeface="Quattrocento Sans"/>
              <a:sym typeface="Quattrocento Sans"/>
            </a:endParaRPr>
          </a:p>
          <a:p>
            <a:pPr indent="-315595" lvl="1" marL="495934"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Consistency with other product</a:t>
            </a:r>
            <a:endParaRPr sz="1600">
              <a:latin typeface="Quattrocento Sans"/>
              <a:ea typeface="Quattrocento Sans"/>
              <a:cs typeface="Quattrocento Sans"/>
              <a:sym typeface="Quattrocento Sans"/>
            </a:endParaRPr>
          </a:p>
          <a:p>
            <a:pPr indent="-314960" lvl="1" marL="49530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Regulatory requirement</a:t>
            </a:r>
            <a:endParaRPr sz="1600">
              <a:latin typeface="Quattrocento Sans"/>
              <a:ea typeface="Quattrocento Sans"/>
              <a:cs typeface="Quattrocento Sans"/>
              <a:sym typeface="Quattrocento Sans"/>
            </a:endParaRPr>
          </a:p>
        </p:txBody>
      </p:sp>
      <p:sp>
        <p:nvSpPr>
          <p:cNvPr id="55" name="Google Shape;55;p2"/>
          <p:cNvSpPr txBox="1"/>
          <p:nvPr/>
        </p:nvSpPr>
        <p:spPr>
          <a:xfrm>
            <a:off x="6878828" y="1967611"/>
            <a:ext cx="3188970" cy="1002665"/>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Quattrocento Sans"/>
              <a:buAutoNum type="arabicPeriod" startAt="3"/>
            </a:pPr>
            <a:r>
              <a:rPr lang="en-US" sz="1600">
                <a:latin typeface="Quattrocento Sans"/>
                <a:ea typeface="Quattrocento Sans"/>
                <a:cs typeface="Quattrocento Sans"/>
                <a:sym typeface="Quattrocento Sans"/>
              </a:rPr>
              <a:t>Reinsurance</a:t>
            </a:r>
            <a:endParaRPr sz="1600">
              <a:latin typeface="Quattrocento Sans"/>
              <a:ea typeface="Quattrocento Sans"/>
              <a:cs typeface="Quattrocento Sans"/>
              <a:sym typeface="Quattrocento Sans"/>
            </a:endParaRPr>
          </a:p>
          <a:p>
            <a:pPr indent="0" lvl="0" marL="289560" rtl="0" algn="l">
              <a:lnSpc>
                <a:spcPct val="100000"/>
              </a:lnSpc>
              <a:spcBef>
                <a:spcPts val="0"/>
              </a:spcBef>
              <a:spcAft>
                <a:spcPts val="0"/>
              </a:spcAft>
              <a:buNone/>
            </a:pPr>
            <a:r>
              <a:rPr lang="en-US" sz="1600">
                <a:latin typeface="Quattrocento Sans"/>
                <a:ea typeface="Quattrocento Sans"/>
                <a:cs typeface="Quattrocento Sans"/>
                <a:sym typeface="Quattrocento Sans"/>
              </a:rPr>
              <a:t>1. Terminology with Reinsurance</a:t>
            </a:r>
            <a:endParaRPr sz="1600">
              <a:latin typeface="Quattrocento Sans"/>
              <a:ea typeface="Quattrocento Sans"/>
              <a:cs typeface="Quattrocento Sans"/>
              <a:sym typeface="Quattrocento Sans"/>
            </a:endParaRPr>
          </a:p>
          <a:p>
            <a:pPr indent="-344170" lvl="0" marL="356870" rtl="0" algn="l">
              <a:lnSpc>
                <a:spcPct val="100000"/>
              </a:lnSpc>
              <a:spcBef>
                <a:spcPts val="1925"/>
              </a:spcBef>
              <a:spcAft>
                <a:spcPts val="0"/>
              </a:spcAft>
              <a:buSzPts val="1600"/>
              <a:buFont typeface="Quattrocento Sans"/>
              <a:buAutoNum type="arabicPeriod" startAt="4"/>
            </a:pPr>
            <a:r>
              <a:rPr lang="en-US" sz="1600">
                <a:latin typeface="Quattrocento Sans"/>
                <a:ea typeface="Quattrocento Sans"/>
                <a:cs typeface="Quattrocento Sans"/>
                <a:sym typeface="Quattrocento Sans"/>
              </a:rPr>
              <a:t>Profitability</a:t>
            </a:r>
            <a:endParaRPr sz="1600">
              <a:latin typeface="Quattrocento Sans"/>
              <a:ea typeface="Quattrocento Sans"/>
              <a:cs typeface="Quattrocento Sans"/>
              <a:sym typeface="Quattrocento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0"/>
          <p:cNvSpPr txBox="1"/>
          <p:nvPr>
            <p:ph type="title"/>
          </p:nvPr>
        </p:nvSpPr>
        <p:spPr>
          <a:xfrm>
            <a:off x="1490472" y="957072"/>
            <a:ext cx="6626859" cy="624840"/>
          </a:xfrm>
          <a:prstGeom prst="rect">
            <a:avLst/>
          </a:prstGeom>
          <a:solidFill>
            <a:srgbClr val="FBD2C2"/>
          </a:solidFill>
          <a:ln>
            <a:noFill/>
          </a:ln>
        </p:spPr>
        <p:txBody>
          <a:bodyPr anchorCtr="0" anchor="t" bIns="0" lIns="0" spcFirstLastPara="1" rIns="0" wrap="square" tIns="1900">
            <a:spAutoFit/>
          </a:bodyPr>
          <a:lstStyle/>
          <a:p>
            <a:pPr indent="0" lvl="0" marL="66040" rtl="0" algn="l">
              <a:lnSpc>
                <a:spcPct val="100000"/>
              </a:lnSpc>
              <a:spcBef>
                <a:spcPts val="0"/>
              </a:spcBef>
              <a:spcAft>
                <a:spcPts val="0"/>
              </a:spcAft>
              <a:buNone/>
            </a:pPr>
            <a:r>
              <a:rPr lang="en-US"/>
              <a:t>Consistency with other product</a:t>
            </a:r>
            <a:endParaRPr/>
          </a:p>
        </p:txBody>
      </p:sp>
      <p:sp>
        <p:nvSpPr>
          <p:cNvPr id="221" name="Google Shape;221;p2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222" name="Google Shape;222;p20"/>
          <p:cNvSpPr txBox="1"/>
          <p:nvPr/>
        </p:nvSpPr>
        <p:spPr>
          <a:xfrm>
            <a:off x="335279" y="957072"/>
            <a:ext cx="115570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3.10</a:t>
            </a:r>
            <a:endParaRPr sz="3600">
              <a:latin typeface="Helvetica Neue"/>
              <a:ea typeface="Helvetica Neue"/>
              <a:cs typeface="Helvetica Neue"/>
              <a:sym typeface="Helvetica Neue"/>
            </a:endParaRPr>
          </a:p>
        </p:txBody>
      </p:sp>
      <p:sp>
        <p:nvSpPr>
          <p:cNvPr id="223" name="Google Shape;223;p20"/>
          <p:cNvSpPr txBox="1"/>
          <p:nvPr/>
        </p:nvSpPr>
        <p:spPr>
          <a:xfrm>
            <a:off x="1248257" y="1883791"/>
            <a:ext cx="9653905" cy="1978660"/>
          </a:xfrm>
          <a:prstGeom prst="rect">
            <a:avLst/>
          </a:prstGeom>
          <a:noFill/>
          <a:ln>
            <a:noFill/>
          </a:ln>
        </p:spPr>
        <p:txBody>
          <a:bodyPr anchorCtr="0" anchor="t" bIns="0" lIns="0" spcFirstLastPara="1" rIns="0" wrap="square" tIns="13325">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The company may wish to ensure that the charging and benefit structures of a new policy are at least</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similar to any existing business.</a:t>
            </a:r>
            <a:endParaRPr sz="1600">
              <a:latin typeface="Quattrocento Sans"/>
              <a:ea typeface="Quattrocento Sans"/>
              <a:cs typeface="Quattrocento Sans"/>
              <a:sym typeface="Quattrocento Sans"/>
            </a:endParaRPr>
          </a:p>
          <a:p>
            <a:pPr indent="-344170" lvl="0" marL="356870"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The key reason is that a major change will result in significant systems development, which will</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take time.</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There are benefits in terms of saving time and cost with such things as training administration and sales</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staff, printing marketing literature and so on.</a:t>
            </a:r>
            <a:endParaRPr sz="1600">
              <a:latin typeface="Quattrocento Sans"/>
              <a:ea typeface="Quattrocento Sans"/>
              <a:cs typeface="Quattrocento Sans"/>
              <a:sym typeface="Quattrocen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1"/>
          <p:cNvSpPr txBox="1"/>
          <p:nvPr>
            <p:ph type="title"/>
          </p:nvPr>
        </p:nvSpPr>
        <p:spPr>
          <a:xfrm>
            <a:off x="1490472" y="957072"/>
            <a:ext cx="5233670" cy="624840"/>
          </a:xfrm>
          <a:prstGeom prst="rect">
            <a:avLst/>
          </a:prstGeom>
          <a:solidFill>
            <a:srgbClr val="FBD2C2"/>
          </a:solidFill>
          <a:ln>
            <a:noFill/>
          </a:ln>
        </p:spPr>
        <p:txBody>
          <a:bodyPr anchorCtr="0" anchor="t" bIns="0" lIns="0" spcFirstLastPara="1" rIns="0" wrap="square" tIns="1900">
            <a:spAutoFit/>
          </a:bodyPr>
          <a:lstStyle/>
          <a:p>
            <a:pPr indent="0" lvl="0" marL="66040" rtl="0" algn="l">
              <a:lnSpc>
                <a:spcPct val="100000"/>
              </a:lnSpc>
              <a:spcBef>
                <a:spcPts val="0"/>
              </a:spcBef>
              <a:spcAft>
                <a:spcPts val="0"/>
              </a:spcAft>
              <a:buNone/>
            </a:pPr>
            <a:r>
              <a:rPr lang="en-US"/>
              <a:t>Regulatory requirement</a:t>
            </a:r>
            <a:endParaRPr/>
          </a:p>
        </p:txBody>
      </p:sp>
      <p:sp>
        <p:nvSpPr>
          <p:cNvPr id="229" name="Google Shape;229;p2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230" name="Google Shape;230;p21"/>
          <p:cNvSpPr txBox="1"/>
          <p:nvPr/>
        </p:nvSpPr>
        <p:spPr>
          <a:xfrm>
            <a:off x="335279" y="957072"/>
            <a:ext cx="115570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3.11</a:t>
            </a:r>
            <a:endParaRPr sz="3600">
              <a:latin typeface="Helvetica Neue"/>
              <a:ea typeface="Helvetica Neue"/>
              <a:cs typeface="Helvetica Neue"/>
              <a:sym typeface="Helvetica Neue"/>
            </a:endParaRPr>
          </a:p>
        </p:txBody>
      </p:sp>
      <p:sp>
        <p:nvSpPr>
          <p:cNvPr id="231" name="Google Shape;231;p21"/>
          <p:cNvSpPr txBox="1"/>
          <p:nvPr/>
        </p:nvSpPr>
        <p:spPr>
          <a:xfrm>
            <a:off x="1248257" y="1735530"/>
            <a:ext cx="5429885" cy="1282065"/>
          </a:xfrm>
          <a:prstGeom prst="rect">
            <a:avLst/>
          </a:prstGeom>
          <a:noFill/>
          <a:ln>
            <a:noFill/>
          </a:ln>
        </p:spPr>
        <p:txBody>
          <a:bodyPr anchorCtr="0" anchor="t" bIns="0" lIns="0" spcFirstLastPara="1" rIns="0" wrap="square" tIns="12050">
            <a:spAutoFit/>
          </a:bodyPr>
          <a:lstStyle/>
          <a:p>
            <a:pPr indent="-344170" lvl="0" marL="356870" marR="5080" rtl="0" algn="l">
              <a:lnSpc>
                <a:spcPct val="1577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A company must adhere to any regulatory requirements, Eg maximum (capped) charges, treating customers fairly.</a:t>
            </a:r>
            <a:endParaRPr sz="1600">
              <a:latin typeface="Quattrocento Sans"/>
              <a:ea typeface="Quattrocento Sans"/>
              <a:cs typeface="Quattrocento Sans"/>
              <a:sym typeface="Quattrocento Sans"/>
            </a:endParaRPr>
          </a:p>
          <a:p>
            <a:pPr indent="-344170" lvl="0" marL="35687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These should be taken into account in product design.</a:t>
            </a:r>
            <a:endParaRPr sz="1600">
              <a:latin typeface="Quattrocento Sans"/>
              <a:ea typeface="Quattrocento Sans"/>
              <a:cs typeface="Quattrocento Sans"/>
              <a:sym typeface="Quattrocen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2"/>
          <p:cNvSpPr txBox="1"/>
          <p:nvPr>
            <p:ph type="title"/>
          </p:nvPr>
        </p:nvSpPr>
        <p:spPr>
          <a:xfrm>
            <a:off x="1170432" y="957072"/>
            <a:ext cx="514223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What is Reinsurance?</a:t>
            </a:r>
            <a:endParaRPr/>
          </a:p>
        </p:txBody>
      </p:sp>
      <p:sp>
        <p:nvSpPr>
          <p:cNvPr id="237" name="Google Shape;237;p22"/>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1905" rtl="0" algn="ctr">
              <a:lnSpc>
                <a:spcPct val="100000"/>
              </a:lnSpc>
              <a:spcBef>
                <a:spcPts val="0"/>
              </a:spcBef>
              <a:spcAft>
                <a:spcPts val="0"/>
              </a:spcAft>
              <a:buNone/>
            </a:pPr>
            <a:r>
              <a:rPr lang="en-US" sz="3600">
                <a:latin typeface="Helvetica Neue"/>
                <a:ea typeface="Helvetica Neue"/>
                <a:cs typeface="Helvetica Neue"/>
                <a:sym typeface="Helvetica Neue"/>
              </a:rPr>
              <a:t>4</a:t>
            </a:r>
            <a:endParaRPr sz="3600">
              <a:latin typeface="Helvetica Neue"/>
              <a:ea typeface="Helvetica Neue"/>
              <a:cs typeface="Helvetica Neue"/>
              <a:sym typeface="Helvetica Neue"/>
            </a:endParaRPr>
          </a:p>
        </p:txBody>
      </p:sp>
      <p:pic>
        <p:nvPicPr>
          <p:cNvPr id="238" name="Google Shape;238;p22"/>
          <p:cNvPicPr preferRelativeResize="0"/>
          <p:nvPr/>
        </p:nvPicPr>
        <p:blipFill rotWithShape="1">
          <a:blip r:embed="rId3">
            <a:alphaModFix/>
          </a:blip>
          <a:srcRect b="0" l="0" r="0" t="0"/>
          <a:stretch/>
        </p:blipFill>
        <p:spPr>
          <a:xfrm>
            <a:off x="5151120" y="2206751"/>
            <a:ext cx="5922264" cy="2362200"/>
          </a:xfrm>
          <a:prstGeom prst="rect">
            <a:avLst/>
          </a:prstGeom>
          <a:noFill/>
          <a:ln>
            <a:noFill/>
          </a:ln>
        </p:spPr>
      </p:pic>
      <p:pic>
        <p:nvPicPr>
          <p:cNvPr id="239" name="Google Shape;239;p22"/>
          <p:cNvPicPr preferRelativeResize="0"/>
          <p:nvPr/>
        </p:nvPicPr>
        <p:blipFill rotWithShape="1">
          <a:blip r:embed="rId4">
            <a:alphaModFix/>
          </a:blip>
          <a:srcRect b="0" l="0" r="0" t="0"/>
          <a:stretch/>
        </p:blipFill>
        <p:spPr>
          <a:xfrm>
            <a:off x="749771" y="2325623"/>
            <a:ext cx="2990124" cy="3944112"/>
          </a:xfrm>
          <a:prstGeom prst="rect">
            <a:avLst/>
          </a:prstGeom>
          <a:noFill/>
          <a:ln>
            <a:noFill/>
          </a:ln>
        </p:spPr>
      </p:pic>
      <p:sp>
        <p:nvSpPr>
          <p:cNvPr id="240" name="Google Shape;240;p22"/>
          <p:cNvSpPr txBox="1"/>
          <p:nvPr/>
        </p:nvSpPr>
        <p:spPr>
          <a:xfrm>
            <a:off x="1806320" y="2234260"/>
            <a:ext cx="2821305" cy="1123950"/>
          </a:xfrm>
          <a:prstGeom prst="rect">
            <a:avLst/>
          </a:prstGeom>
          <a:noFill/>
          <a:ln>
            <a:noFill/>
          </a:ln>
        </p:spPr>
        <p:txBody>
          <a:bodyPr anchorCtr="0" anchor="t" bIns="0" lIns="0" spcFirstLastPara="1" rIns="0" wrap="square" tIns="12700">
            <a:spAutoFit/>
          </a:bodyPr>
          <a:lstStyle/>
          <a:p>
            <a:pPr indent="-286385" lvl="0" marL="299085" rtl="0" algn="l">
              <a:lnSpc>
                <a:spcPct val="100000"/>
              </a:lnSpc>
              <a:spcBef>
                <a:spcPts val="0"/>
              </a:spcBef>
              <a:spcAft>
                <a:spcPts val="0"/>
              </a:spcAft>
              <a:buSzPts val="1800"/>
              <a:buFont typeface="Arial"/>
              <a:buChar char="•"/>
            </a:pPr>
            <a:r>
              <a:rPr lang="en-US" sz="1800">
                <a:latin typeface="Quattrocento Sans"/>
                <a:ea typeface="Quattrocento Sans"/>
                <a:cs typeface="Quattrocento Sans"/>
                <a:sym typeface="Quattrocento Sans"/>
              </a:rPr>
              <a:t>What do you understand</a:t>
            </a:r>
            <a:endParaRPr sz="1800">
              <a:latin typeface="Quattrocento Sans"/>
              <a:ea typeface="Quattrocento Sans"/>
              <a:cs typeface="Quattrocento Sans"/>
              <a:sym typeface="Quattrocento Sans"/>
            </a:endParaRPr>
          </a:p>
          <a:p>
            <a:pPr indent="0" lvl="0" marL="299085" rtl="0" algn="l">
              <a:lnSpc>
                <a:spcPct val="100000"/>
              </a:lnSpc>
              <a:spcBef>
                <a:spcPts val="5"/>
              </a:spcBef>
              <a:spcAft>
                <a:spcPts val="0"/>
              </a:spcAft>
              <a:buNone/>
            </a:pPr>
            <a:r>
              <a:rPr lang="en-US" sz="1800">
                <a:latin typeface="Quattrocento Sans"/>
                <a:ea typeface="Quattrocento Sans"/>
                <a:cs typeface="Quattrocento Sans"/>
                <a:sym typeface="Quattrocento Sans"/>
              </a:rPr>
              <a:t>by reinsurance?</a:t>
            </a:r>
            <a:endParaRPr sz="18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800"/>
              <a:buFont typeface="Arial"/>
              <a:buChar char="•"/>
            </a:pPr>
            <a:r>
              <a:rPr lang="en-US" sz="1800">
                <a:latin typeface="Quattrocento Sans"/>
                <a:ea typeface="Quattrocento Sans"/>
                <a:cs typeface="Quattrocento Sans"/>
                <a:sym typeface="Quattrocento Sans"/>
              </a:rPr>
              <a:t>Why is there a need of</a:t>
            </a:r>
            <a:endParaRPr sz="1800">
              <a:latin typeface="Quattrocento Sans"/>
              <a:ea typeface="Quattrocento Sans"/>
              <a:cs typeface="Quattrocento Sans"/>
              <a:sym typeface="Quattrocento Sans"/>
            </a:endParaRPr>
          </a:p>
          <a:p>
            <a:pPr indent="0" lvl="0" marL="299085" rtl="0" algn="l">
              <a:lnSpc>
                <a:spcPct val="100000"/>
              </a:lnSpc>
              <a:spcBef>
                <a:spcPts val="0"/>
              </a:spcBef>
              <a:spcAft>
                <a:spcPts val="0"/>
              </a:spcAft>
              <a:buNone/>
            </a:pPr>
            <a:r>
              <a:rPr lang="en-US" sz="1800">
                <a:latin typeface="Quattrocento Sans"/>
                <a:ea typeface="Quattrocento Sans"/>
                <a:cs typeface="Quattrocento Sans"/>
                <a:sym typeface="Quattrocento Sans"/>
              </a:rPr>
              <a:t>reinsurance?</a:t>
            </a:r>
            <a:endParaRPr sz="1800">
              <a:latin typeface="Quattrocento Sans"/>
              <a:ea typeface="Quattrocento Sans"/>
              <a:cs typeface="Quattrocento Sans"/>
              <a:sym typeface="Quattrocento Sans"/>
            </a:endParaRPr>
          </a:p>
        </p:txBody>
      </p:sp>
      <p:sp>
        <p:nvSpPr>
          <p:cNvPr id="241" name="Google Shape;241;p2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23"/>
          <p:cNvSpPr txBox="1"/>
          <p:nvPr>
            <p:ph type="title"/>
          </p:nvPr>
        </p:nvSpPr>
        <p:spPr>
          <a:xfrm>
            <a:off x="1170432" y="957072"/>
            <a:ext cx="29444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a:t>
            </a:r>
            <a:endParaRPr/>
          </a:p>
        </p:txBody>
      </p:sp>
      <p:sp>
        <p:nvSpPr>
          <p:cNvPr id="247" name="Google Shape;247;p23"/>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1905" rtl="0" algn="ctr">
              <a:lnSpc>
                <a:spcPct val="100000"/>
              </a:lnSpc>
              <a:spcBef>
                <a:spcPts val="0"/>
              </a:spcBef>
              <a:spcAft>
                <a:spcPts val="0"/>
              </a:spcAft>
              <a:buNone/>
            </a:pPr>
            <a:r>
              <a:rPr lang="en-US" sz="3600">
                <a:latin typeface="Helvetica Neue"/>
                <a:ea typeface="Helvetica Neue"/>
                <a:cs typeface="Helvetica Neue"/>
                <a:sym typeface="Helvetica Neue"/>
              </a:rPr>
              <a:t>4</a:t>
            </a:r>
            <a:endParaRPr sz="3600">
              <a:latin typeface="Helvetica Neue"/>
              <a:ea typeface="Helvetica Neue"/>
              <a:cs typeface="Helvetica Neue"/>
              <a:sym typeface="Helvetica Neue"/>
            </a:endParaRPr>
          </a:p>
        </p:txBody>
      </p:sp>
      <p:sp>
        <p:nvSpPr>
          <p:cNvPr id="248" name="Google Shape;248;p23"/>
          <p:cNvSpPr txBox="1"/>
          <p:nvPr/>
        </p:nvSpPr>
        <p:spPr>
          <a:xfrm>
            <a:off x="1260475" y="1807388"/>
            <a:ext cx="5440680" cy="2364740"/>
          </a:xfrm>
          <a:prstGeom prst="rect">
            <a:avLst/>
          </a:prstGeom>
          <a:noFill/>
          <a:ln>
            <a:noFill/>
          </a:ln>
        </p:spPr>
        <p:txBody>
          <a:bodyPr anchorCtr="0" anchor="t" bIns="0" lIns="0" spcFirstLastPara="1" rIns="0" wrap="square" tIns="12700">
            <a:spAutoFit/>
          </a:bodyPr>
          <a:lstStyle/>
          <a:p>
            <a:pPr indent="0" lvl="0" marL="12700" marR="5080" rtl="0" algn="l">
              <a:lnSpc>
                <a:spcPct val="110000"/>
              </a:lnSpc>
              <a:spcBef>
                <a:spcPts val="0"/>
              </a:spcBef>
              <a:spcAft>
                <a:spcPts val="0"/>
              </a:spcAft>
              <a:buNone/>
            </a:pPr>
            <a:r>
              <a:rPr b="1" lang="en-US" sz="1600">
                <a:latin typeface="Quattrocento Sans"/>
                <a:ea typeface="Quattrocento Sans"/>
                <a:cs typeface="Quattrocento Sans"/>
                <a:sym typeface="Quattrocento Sans"/>
              </a:rPr>
              <a:t>Reinsurance </a:t>
            </a:r>
            <a:r>
              <a:rPr lang="en-US" sz="1600">
                <a:latin typeface="Quattrocento Sans"/>
                <a:ea typeface="Quattrocento Sans"/>
                <a:cs typeface="Quattrocento Sans"/>
                <a:sym typeface="Quattrocento Sans"/>
              </a:rPr>
              <a:t>is a form of insurance purchased by insurance companies in order to mitigate risk. With reinsurance, the company passes on some part of its own insurance liabilities to the other insurance company.</a:t>
            </a:r>
            <a:endParaRPr sz="1600">
              <a:latin typeface="Quattrocento Sans"/>
              <a:ea typeface="Quattrocento Sans"/>
              <a:cs typeface="Quattrocento Sans"/>
              <a:sym typeface="Quattrocento Sans"/>
            </a:endParaRPr>
          </a:p>
          <a:p>
            <a:pPr indent="0" lvl="0" marL="12700" marR="288290" rtl="0" algn="l">
              <a:lnSpc>
                <a:spcPct val="110100"/>
              </a:lnSpc>
              <a:spcBef>
                <a:spcPts val="1515"/>
              </a:spcBef>
              <a:spcAft>
                <a:spcPts val="0"/>
              </a:spcAft>
              <a:buNone/>
            </a:pPr>
            <a:r>
              <a:rPr lang="en-US" sz="1600">
                <a:latin typeface="Quattrocento Sans"/>
                <a:ea typeface="Quattrocento Sans"/>
                <a:cs typeface="Quattrocento Sans"/>
                <a:sym typeface="Quattrocento Sans"/>
              </a:rPr>
              <a:t>Insurers purchase reinsurance for four reasons: To limit liability on a specific risk, to stabilize loss experience, to protect themselves and the insured against catastrophes, and to increase their capacity</a:t>
            </a:r>
            <a:endParaRPr sz="1600">
              <a:latin typeface="Quattrocento Sans"/>
              <a:ea typeface="Quattrocento Sans"/>
              <a:cs typeface="Quattrocento Sans"/>
              <a:sym typeface="Quattrocento Sans"/>
            </a:endParaRPr>
          </a:p>
        </p:txBody>
      </p:sp>
      <p:pic>
        <p:nvPicPr>
          <p:cNvPr id="249" name="Google Shape;249;p23"/>
          <p:cNvPicPr preferRelativeResize="0"/>
          <p:nvPr/>
        </p:nvPicPr>
        <p:blipFill rotWithShape="1">
          <a:blip r:embed="rId3">
            <a:alphaModFix/>
          </a:blip>
          <a:srcRect b="0" l="0" r="0" t="0"/>
          <a:stretch/>
        </p:blipFill>
        <p:spPr>
          <a:xfrm>
            <a:off x="7068311" y="1700783"/>
            <a:ext cx="4285488" cy="4288536"/>
          </a:xfrm>
          <a:prstGeom prst="rect">
            <a:avLst/>
          </a:prstGeom>
          <a:noFill/>
          <a:ln>
            <a:noFill/>
          </a:ln>
        </p:spPr>
      </p:pic>
      <p:pic>
        <p:nvPicPr>
          <p:cNvPr id="250" name="Google Shape;250;p23"/>
          <p:cNvPicPr preferRelativeResize="0"/>
          <p:nvPr/>
        </p:nvPicPr>
        <p:blipFill rotWithShape="1">
          <a:blip r:embed="rId4">
            <a:alphaModFix/>
          </a:blip>
          <a:srcRect b="0" l="0" r="0" t="0"/>
          <a:stretch/>
        </p:blipFill>
        <p:spPr>
          <a:xfrm>
            <a:off x="609501" y="1972655"/>
            <a:ext cx="294672" cy="410280"/>
          </a:xfrm>
          <a:prstGeom prst="rect">
            <a:avLst/>
          </a:prstGeom>
          <a:noFill/>
          <a:ln>
            <a:noFill/>
          </a:ln>
        </p:spPr>
      </p:pic>
      <p:sp>
        <p:nvSpPr>
          <p:cNvPr id="251" name="Google Shape;251;p2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4"/>
          <p:cNvSpPr txBox="1"/>
          <p:nvPr>
            <p:ph type="title"/>
          </p:nvPr>
        </p:nvSpPr>
        <p:spPr>
          <a:xfrm>
            <a:off x="1170432" y="957072"/>
            <a:ext cx="650176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Terminology with Reinsurance</a:t>
            </a:r>
            <a:endParaRPr/>
          </a:p>
        </p:txBody>
      </p:sp>
      <p:sp>
        <p:nvSpPr>
          <p:cNvPr id="257" name="Google Shape;257;p2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258" name="Google Shape;258;p24"/>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4.1</a:t>
            </a:r>
            <a:endParaRPr sz="3600">
              <a:latin typeface="Helvetica Neue"/>
              <a:ea typeface="Helvetica Neue"/>
              <a:cs typeface="Helvetica Neue"/>
              <a:sym typeface="Helvetica Neue"/>
            </a:endParaRPr>
          </a:p>
        </p:txBody>
      </p:sp>
      <p:sp>
        <p:nvSpPr>
          <p:cNvPr id="259" name="Google Shape;259;p24"/>
          <p:cNvSpPr txBox="1"/>
          <p:nvPr/>
        </p:nvSpPr>
        <p:spPr>
          <a:xfrm>
            <a:off x="1260475" y="1827733"/>
            <a:ext cx="9815830" cy="2655570"/>
          </a:xfrm>
          <a:prstGeom prst="rect">
            <a:avLst/>
          </a:prstGeom>
          <a:noFill/>
          <a:ln>
            <a:noFill/>
          </a:ln>
        </p:spPr>
        <p:txBody>
          <a:bodyPr anchorCtr="0" anchor="t" bIns="0" lIns="0" spcFirstLastPara="1" rIns="0" wrap="square" tIns="13950">
            <a:spAutoFit/>
          </a:bodyPr>
          <a:lstStyle/>
          <a:p>
            <a:pPr indent="-287019" lvl="0" marL="299085" marR="31051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NWP: Net Written Premium </a:t>
            </a:r>
            <a:r>
              <a:rPr lang="en-US" sz="1600">
                <a:latin typeface="Quattrocento Sans"/>
                <a:ea typeface="Quattrocento Sans"/>
                <a:cs typeface="Quattrocento Sans"/>
                <a:sym typeface="Quattrocento Sans"/>
              </a:rPr>
              <a:t>- Net premiums written is the sum of premiums written by an insurance company over the course of a period of time, less premiums ceded to reinsurance companies, plus any reinsurance assumed.</a:t>
            </a:r>
            <a:endParaRPr sz="1600">
              <a:latin typeface="Quattrocento Sans"/>
              <a:ea typeface="Quattrocento Sans"/>
              <a:cs typeface="Quattrocento Sans"/>
              <a:sym typeface="Quattrocento Sans"/>
            </a:endParaRPr>
          </a:p>
          <a:p>
            <a:pPr indent="-287019" lvl="0" marL="299085" marR="207645" rtl="0" algn="l">
              <a:lnSpc>
                <a:spcPct val="100000"/>
              </a:lnSpc>
              <a:spcBef>
                <a:spcPts val="1705"/>
              </a:spcBef>
              <a:spcAft>
                <a:spcPts val="0"/>
              </a:spcAft>
              <a:buSzPts val="1600"/>
              <a:buFont typeface="Arial"/>
              <a:buChar char="•"/>
            </a:pPr>
            <a:r>
              <a:rPr b="1" lang="en-US" sz="1600">
                <a:latin typeface="Quattrocento Sans"/>
                <a:ea typeface="Quattrocento Sans"/>
                <a:cs typeface="Quattrocento Sans"/>
                <a:sym typeface="Quattrocento Sans"/>
              </a:rPr>
              <a:t>Earned Premium </a:t>
            </a:r>
            <a:r>
              <a:rPr lang="en-US" sz="1600">
                <a:latin typeface="Quattrocento Sans"/>
                <a:ea typeface="Quattrocento Sans"/>
                <a:cs typeface="Quattrocento Sans"/>
                <a:sym typeface="Quattrocento Sans"/>
              </a:rPr>
              <a:t>- The premium collected by an insurance company for the portion of a policy that has expired. In other words, the earned premium is what the insured party has paid for a portion of time in which the insurance policy was in effect, but has since expired.</a:t>
            </a:r>
            <a:endParaRPr sz="1600">
              <a:latin typeface="Quattrocento Sans"/>
              <a:ea typeface="Quattrocento Sans"/>
              <a:cs typeface="Quattrocento Sans"/>
              <a:sym typeface="Quattrocento Sans"/>
            </a:endParaRPr>
          </a:p>
          <a:p>
            <a:pPr indent="-287019" lvl="0" marL="299085" marR="5080" rtl="0" algn="l">
              <a:lnSpc>
                <a:spcPct val="100000"/>
              </a:lnSpc>
              <a:spcBef>
                <a:spcPts val="1710"/>
              </a:spcBef>
              <a:spcAft>
                <a:spcPts val="0"/>
              </a:spcAft>
              <a:buSzPts val="1600"/>
              <a:buFont typeface="Arial"/>
              <a:buChar char="•"/>
            </a:pPr>
            <a:r>
              <a:rPr b="1" lang="en-US" sz="1600">
                <a:latin typeface="Quattrocento Sans"/>
                <a:ea typeface="Quattrocento Sans"/>
                <a:cs typeface="Quattrocento Sans"/>
                <a:sym typeface="Quattrocento Sans"/>
              </a:rPr>
              <a:t>Net Earned Premium </a:t>
            </a:r>
            <a:r>
              <a:rPr lang="en-US" sz="1600">
                <a:latin typeface="Quattrocento Sans"/>
                <a:ea typeface="Quattrocento Sans"/>
                <a:cs typeface="Quattrocento Sans"/>
                <a:sym typeface="Quattrocento Sans"/>
              </a:rPr>
              <a:t>- means the Net Written Premiums recorded during the Experience Period, plus the unearned premium reserves at the beginning of the period, minus the unearned premium reserves at the end of the period.</a:t>
            </a:r>
            <a:endParaRPr sz="1600">
              <a:latin typeface="Quattrocento Sans"/>
              <a:ea typeface="Quattrocento Sans"/>
              <a:cs typeface="Quattrocento Sans"/>
              <a:sym typeface="Quattrocen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5"/>
          <p:cNvSpPr txBox="1"/>
          <p:nvPr>
            <p:ph type="title"/>
          </p:nvPr>
        </p:nvSpPr>
        <p:spPr>
          <a:xfrm>
            <a:off x="1170432" y="957072"/>
            <a:ext cx="650176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Terminology with Reinsurance</a:t>
            </a:r>
            <a:endParaRPr/>
          </a:p>
        </p:txBody>
      </p:sp>
      <p:sp>
        <p:nvSpPr>
          <p:cNvPr id="265" name="Google Shape;265;p25"/>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4.1</a:t>
            </a:r>
            <a:endParaRPr sz="3600">
              <a:latin typeface="Helvetica Neue"/>
              <a:ea typeface="Helvetica Neue"/>
              <a:cs typeface="Helvetica Neue"/>
              <a:sym typeface="Helvetica Neue"/>
            </a:endParaRPr>
          </a:p>
        </p:txBody>
      </p:sp>
      <p:sp>
        <p:nvSpPr>
          <p:cNvPr id="266" name="Google Shape;266;p25"/>
          <p:cNvSpPr txBox="1"/>
          <p:nvPr/>
        </p:nvSpPr>
        <p:spPr>
          <a:xfrm>
            <a:off x="1260475" y="1827733"/>
            <a:ext cx="9510395" cy="1219200"/>
          </a:xfrm>
          <a:prstGeom prst="rect">
            <a:avLst/>
          </a:prstGeom>
          <a:noFill/>
          <a:ln>
            <a:noFill/>
          </a:ln>
        </p:spPr>
        <p:txBody>
          <a:bodyPr anchorCtr="0" anchor="t" bIns="0" lIns="0" spcFirstLastPara="1" rIns="0" wrap="square" tIns="13950">
            <a:spAutoFit/>
          </a:bodyPr>
          <a:lstStyle/>
          <a:p>
            <a:pPr indent="-287019" lvl="0" marL="299085" marR="5080"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NWP: Net Written Premium </a:t>
            </a:r>
            <a:r>
              <a:rPr lang="en-US" sz="1600">
                <a:latin typeface="Quattrocento Sans"/>
                <a:ea typeface="Quattrocento Sans"/>
                <a:cs typeface="Quattrocento Sans"/>
                <a:sym typeface="Quattrocento Sans"/>
              </a:rPr>
              <a:t>- Net premiums written is the sum of premiums written by an insurance company over the course of a period of time, less premiums ceded to reinsurance companies, plus any reinsurance assumed.</a:t>
            </a:r>
            <a:endParaRPr sz="1600">
              <a:latin typeface="Quattrocento Sans"/>
              <a:ea typeface="Quattrocento Sans"/>
              <a:cs typeface="Quattrocento Sans"/>
              <a:sym typeface="Quattrocento Sans"/>
            </a:endParaRPr>
          </a:p>
          <a:p>
            <a:pPr indent="-286385" lvl="0" marL="299085" rtl="0" algn="l">
              <a:lnSpc>
                <a:spcPct val="100000"/>
              </a:lnSpc>
              <a:spcBef>
                <a:spcPts val="1705"/>
              </a:spcBef>
              <a:spcAft>
                <a:spcPts val="0"/>
              </a:spcAft>
              <a:buSzPts val="1600"/>
              <a:buFont typeface="Arial"/>
              <a:buChar char="•"/>
            </a:pPr>
            <a:r>
              <a:rPr b="1" lang="en-US" sz="1600">
                <a:latin typeface="Quattrocento Sans"/>
                <a:ea typeface="Quattrocento Sans"/>
                <a:cs typeface="Quattrocento Sans"/>
                <a:sym typeface="Quattrocento Sans"/>
              </a:rPr>
              <a:t>Example</a:t>
            </a:r>
            <a:endParaRPr sz="1600">
              <a:latin typeface="Quattrocento Sans"/>
              <a:ea typeface="Quattrocento Sans"/>
              <a:cs typeface="Quattrocento Sans"/>
              <a:sym typeface="Quattrocento Sans"/>
            </a:endParaRPr>
          </a:p>
        </p:txBody>
      </p:sp>
      <p:pic>
        <p:nvPicPr>
          <p:cNvPr id="267" name="Google Shape;267;p25"/>
          <p:cNvPicPr preferRelativeResize="0"/>
          <p:nvPr/>
        </p:nvPicPr>
        <p:blipFill rotWithShape="1">
          <a:blip r:embed="rId3">
            <a:alphaModFix/>
          </a:blip>
          <a:srcRect b="0" l="0" r="0" t="0"/>
          <a:stretch/>
        </p:blipFill>
        <p:spPr>
          <a:xfrm>
            <a:off x="1496567" y="3139439"/>
            <a:ext cx="5422391" cy="1978151"/>
          </a:xfrm>
          <a:prstGeom prst="rect">
            <a:avLst/>
          </a:prstGeom>
          <a:noFill/>
          <a:ln>
            <a:noFill/>
          </a:ln>
        </p:spPr>
      </p:pic>
      <p:sp>
        <p:nvSpPr>
          <p:cNvPr id="268" name="Google Shape;268;p2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6"/>
          <p:cNvSpPr txBox="1"/>
          <p:nvPr>
            <p:ph type="title"/>
          </p:nvPr>
        </p:nvSpPr>
        <p:spPr>
          <a:xfrm>
            <a:off x="1170432" y="957072"/>
            <a:ext cx="27279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Profitability</a:t>
            </a:r>
            <a:endParaRPr/>
          </a:p>
        </p:txBody>
      </p:sp>
      <p:sp>
        <p:nvSpPr>
          <p:cNvPr id="274" name="Google Shape;274;p26"/>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1905" rtl="0" algn="ctr">
              <a:lnSpc>
                <a:spcPct val="100000"/>
              </a:lnSpc>
              <a:spcBef>
                <a:spcPts val="0"/>
              </a:spcBef>
              <a:spcAft>
                <a:spcPts val="0"/>
              </a:spcAft>
              <a:buNone/>
            </a:pPr>
            <a:r>
              <a:rPr lang="en-US" sz="3600">
                <a:latin typeface="Helvetica Neue"/>
                <a:ea typeface="Helvetica Neue"/>
                <a:cs typeface="Helvetica Neue"/>
                <a:sym typeface="Helvetica Neue"/>
              </a:rPr>
              <a:t>5</a:t>
            </a:r>
            <a:endParaRPr sz="3600">
              <a:latin typeface="Helvetica Neue"/>
              <a:ea typeface="Helvetica Neue"/>
              <a:cs typeface="Helvetica Neue"/>
              <a:sym typeface="Helvetica Neue"/>
            </a:endParaRPr>
          </a:p>
        </p:txBody>
      </p:sp>
      <p:sp>
        <p:nvSpPr>
          <p:cNvPr id="275" name="Google Shape;275;p26"/>
          <p:cNvSpPr txBox="1"/>
          <p:nvPr/>
        </p:nvSpPr>
        <p:spPr>
          <a:xfrm>
            <a:off x="1170432" y="1801367"/>
            <a:ext cx="10083165" cy="1569720"/>
          </a:xfrm>
          <a:prstGeom prst="rect">
            <a:avLst/>
          </a:prstGeom>
          <a:solidFill>
            <a:srgbClr val="E7E6E6"/>
          </a:solidFill>
          <a:ln>
            <a:noFill/>
          </a:ln>
        </p:spPr>
        <p:txBody>
          <a:bodyPr anchorCtr="0" anchor="t" bIns="0" lIns="0" spcFirstLastPara="1" rIns="0" wrap="square" tIns="40000">
            <a:spAutoFit/>
          </a:bodyPr>
          <a:lstStyle/>
          <a:p>
            <a:pPr indent="-286385" lvl="0" marL="37655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Profit &amp; Loss (P&amp;L) statement indicates the profitability of an organization</a:t>
            </a:r>
            <a:endParaRPr sz="1600">
              <a:latin typeface="Quattrocento Sans"/>
              <a:ea typeface="Quattrocento Sans"/>
              <a:cs typeface="Quattrocento Sans"/>
              <a:sym typeface="Quattrocento Sans"/>
            </a:endParaRPr>
          </a:p>
          <a:p>
            <a:pPr indent="-286385" lvl="0" marL="376555"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Profitability states the surplus or deficit as generated by an entity by its various activities.</a:t>
            </a:r>
            <a:endParaRPr sz="1600">
              <a:latin typeface="Quattrocento Sans"/>
              <a:ea typeface="Quattrocento Sans"/>
              <a:cs typeface="Quattrocento Sans"/>
              <a:sym typeface="Quattrocento Sans"/>
            </a:endParaRPr>
          </a:p>
          <a:p>
            <a:pPr indent="-287019" lvl="0" marL="376555" marR="85090"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Surplus indicates the excess of gross inflow (income) over gross outflow (expenses) &amp; deficit indicates vice versa.</a:t>
            </a:r>
            <a:endParaRPr sz="1600">
              <a:latin typeface="Quattrocento Sans"/>
              <a:ea typeface="Quattrocento Sans"/>
              <a:cs typeface="Quattrocento Sans"/>
              <a:sym typeface="Quattrocento Sans"/>
            </a:endParaRPr>
          </a:p>
        </p:txBody>
      </p:sp>
      <p:pic>
        <p:nvPicPr>
          <p:cNvPr id="276" name="Google Shape;276;p26"/>
          <p:cNvPicPr preferRelativeResize="0"/>
          <p:nvPr/>
        </p:nvPicPr>
        <p:blipFill rotWithShape="1">
          <a:blip r:embed="rId3">
            <a:alphaModFix/>
          </a:blip>
          <a:srcRect b="0" l="0" r="0" t="0"/>
          <a:stretch/>
        </p:blipFill>
        <p:spPr>
          <a:xfrm>
            <a:off x="459264" y="1849586"/>
            <a:ext cx="352879" cy="491827"/>
          </a:xfrm>
          <a:prstGeom prst="rect">
            <a:avLst/>
          </a:prstGeom>
          <a:noFill/>
          <a:ln>
            <a:noFill/>
          </a:ln>
        </p:spPr>
      </p:pic>
      <p:sp>
        <p:nvSpPr>
          <p:cNvPr id="277" name="Google Shape;277;p26"/>
          <p:cNvSpPr txBox="1"/>
          <p:nvPr/>
        </p:nvSpPr>
        <p:spPr>
          <a:xfrm>
            <a:off x="1248257" y="3605910"/>
            <a:ext cx="7292340" cy="1246505"/>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Main purpose of P&amp;L:</a:t>
            </a:r>
            <a:endParaRPr sz="16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Monitor &amp; measure the profits of a unit</a:t>
            </a:r>
            <a:endParaRPr sz="16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Help to understand the functioning &amp; business performance</a:t>
            </a:r>
            <a:endParaRPr sz="1600">
              <a:latin typeface="Quattrocento Sans"/>
              <a:ea typeface="Quattrocento Sans"/>
              <a:cs typeface="Quattrocento Sans"/>
              <a:sym typeface="Quattrocento Sans"/>
            </a:endParaRPr>
          </a:p>
          <a:p>
            <a:pPr indent="-286385" lvl="0" marL="299085"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Understand the impact on product profitability, vertical or channel profitability</a:t>
            </a:r>
            <a:endParaRPr sz="16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Decision making &amp; implementation</a:t>
            </a:r>
            <a:endParaRPr sz="1600">
              <a:latin typeface="Quattrocento Sans"/>
              <a:ea typeface="Quattrocento Sans"/>
              <a:cs typeface="Quattrocento Sans"/>
              <a:sym typeface="Quattrocento Sans"/>
            </a:endParaRPr>
          </a:p>
        </p:txBody>
      </p:sp>
      <p:sp>
        <p:nvSpPr>
          <p:cNvPr id="278" name="Google Shape;278;p2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7"/>
          <p:cNvSpPr txBox="1"/>
          <p:nvPr>
            <p:ph type="title"/>
          </p:nvPr>
        </p:nvSpPr>
        <p:spPr>
          <a:xfrm>
            <a:off x="1170432" y="957072"/>
            <a:ext cx="7299959"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Operating cycle of non-life industry</a:t>
            </a:r>
            <a:endParaRPr/>
          </a:p>
        </p:txBody>
      </p:sp>
      <p:sp>
        <p:nvSpPr>
          <p:cNvPr id="284" name="Google Shape;284;p27"/>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a:t>
            </a:r>
            <a:endParaRPr sz="3600">
              <a:latin typeface="Helvetica Neue"/>
              <a:ea typeface="Helvetica Neue"/>
              <a:cs typeface="Helvetica Neue"/>
              <a:sym typeface="Helvetica Neue"/>
            </a:endParaRPr>
          </a:p>
        </p:txBody>
      </p:sp>
      <p:grpSp>
        <p:nvGrpSpPr>
          <p:cNvPr id="285" name="Google Shape;285;p27"/>
          <p:cNvGrpSpPr/>
          <p:nvPr/>
        </p:nvGrpSpPr>
        <p:grpSpPr>
          <a:xfrm>
            <a:off x="3605784" y="2526817"/>
            <a:ext cx="1623187" cy="1260195"/>
            <a:chOff x="3605784" y="2526817"/>
            <a:chExt cx="1623187" cy="1260195"/>
          </a:xfrm>
        </p:grpSpPr>
        <p:sp>
          <p:nvSpPr>
            <p:cNvPr id="286" name="Google Shape;286;p27"/>
            <p:cNvSpPr/>
            <p:nvPr/>
          </p:nvSpPr>
          <p:spPr>
            <a:xfrm>
              <a:off x="4722876" y="3461004"/>
              <a:ext cx="506095" cy="292735"/>
            </a:xfrm>
            <a:custGeom>
              <a:rect b="b" l="l" r="r" t="t"/>
              <a:pathLst>
                <a:path extrusionOk="0" h="292735" w="506095">
                  <a:moveTo>
                    <a:pt x="505968" y="292608"/>
                  </a:moveTo>
                  <a:lnTo>
                    <a:pt x="0" y="0"/>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287" name="Google Shape;287;p27"/>
            <p:cNvPicPr preferRelativeResize="0"/>
            <p:nvPr/>
          </p:nvPicPr>
          <p:blipFill rotWithShape="1">
            <a:blip r:embed="rId3">
              <a:alphaModFix/>
            </a:blip>
            <a:srcRect b="0" l="0" r="0" t="0"/>
            <a:stretch/>
          </p:blipFill>
          <p:spPr>
            <a:xfrm>
              <a:off x="3605784" y="2526817"/>
              <a:ext cx="1232763" cy="1260195"/>
            </a:xfrm>
            <a:prstGeom prst="rect">
              <a:avLst/>
            </a:prstGeom>
            <a:noFill/>
            <a:ln>
              <a:noFill/>
            </a:ln>
          </p:spPr>
        </p:pic>
      </p:grpSp>
      <p:sp>
        <p:nvSpPr>
          <p:cNvPr id="288" name="Google Shape;288;p27"/>
          <p:cNvSpPr txBox="1"/>
          <p:nvPr/>
        </p:nvSpPr>
        <p:spPr>
          <a:xfrm>
            <a:off x="3733038" y="3068573"/>
            <a:ext cx="935990" cy="208279"/>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b="1" lang="en-US" sz="1200" u="sng">
                <a:solidFill>
                  <a:srgbClr val="0462C1"/>
                </a:solidFill>
                <a:latin typeface="Arial"/>
                <a:ea typeface="Arial"/>
                <a:cs typeface="Arial"/>
                <a:sym typeface="Arial"/>
              </a:rPr>
              <a:t>Reinsurance</a:t>
            </a:r>
            <a:endParaRPr sz="1200">
              <a:latin typeface="Arial"/>
              <a:ea typeface="Arial"/>
              <a:cs typeface="Arial"/>
              <a:sym typeface="Arial"/>
            </a:endParaRPr>
          </a:p>
        </p:txBody>
      </p:sp>
      <p:grpSp>
        <p:nvGrpSpPr>
          <p:cNvPr id="289" name="Google Shape;289;p27"/>
          <p:cNvGrpSpPr/>
          <p:nvPr/>
        </p:nvGrpSpPr>
        <p:grpSpPr>
          <a:xfrm>
            <a:off x="3605784" y="4264177"/>
            <a:ext cx="1623187" cy="1260195"/>
            <a:chOff x="3605784" y="4264177"/>
            <a:chExt cx="1623187" cy="1260195"/>
          </a:xfrm>
        </p:grpSpPr>
        <p:sp>
          <p:nvSpPr>
            <p:cNvPr id="290" name="Google Shape;290;p27"/>
            <p:cNvSpPr/>
            <p:nvPr/>
          </p:nvSpPr>
          <p:spPr>
            <a:xfrm>
              <a:off x="4722876" y="4317491"/>
              <a:ext cx="506095" cy="292735"/>
            </a:xfrm>
            <a:custGeom>
              <a:rect b="b" l="l" r="r" t="t"/>
              <a:pathLst>
                <a:path extrusionOk="0" h="292735" w="506095">
                  <a:moveTo>
                    <a:pt x="505968" y="0"/>
                  </a:moveTo>
                  <a:lnTo>
                    <a:pt x="0" y="292607"/>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291" name="Google Shape;291;p27"/>
            <p:cNvPicPr preferRelativeResize="0"/>
            <p:nvPr/>
          </p:nvPicPr>
          <p:blipFill rotWithShape="1">
            <a:blip r:embed="rId4">
              <a:alphaModFix/>
            </a:blip>
            <a:srcRect b="0" l="0" r="0" t="0"/>
            <a:stretch/>
          </p:blipFill>
          <p:spPr>
            <a:xfrm>
              <a:off x="3605784" y="4264177"/>
              <a:ext cx="1232763" cy="1260195"/>
            </a:xfrm>
            <a:prstGeom prst="rect">
              <a:avLst/>
            </a:prstGeom>
            <a:noFill/>
            <a:ln>
              <a:noFill/>
            </a:ln>
          </p:spPr>
        </p:pic>
      </p:grpSp>
      <p:sp>
        <p:nvSpPr>
          <p:cNvPr id="292" name="Google Shape;292;p27"/>
          <p:cNvSpPr txBox="1"/>
          <p:nvPr/>
        </p:nvSpPr>
        <p:spPr>
          <a:xfrm>
            <a:off x="3743705" y="4623054"/>
            <a:ext cx="962660" cy="391795"/>
          </a:xfrm>
          <a:prstGeom prst="rect">
            <a:avLst/>
          </a:prstGeom>
          <a:noFill/>
          <a:ln>
            <a:noFill/>
          </a:ln>
        </p:spPr>
        <p:txBody>
          <a:bodyPr anchorCtr="0" anchor="t" bIns="0" lIns="0" spcFirstLastPara="1" rIns="0" wrap="square" tIns="12700">
            <a:spAutoFit/>
          </a:bodyPr>
          <a:lstStyle/>
          <a:p>
            <a:pPr indent="0" lvl="0" marL="0" rtl="0" algn="ctr">
              <a:lnSpc>
                <a:spcPct val="100000"/>
              </a:lnSpc>
              <a:spcBef>
                <a:spcPts val="0"/>
              </a:spcBef>
              <a:spcAft>
                <a:spcPts val="0"/>
              </a:spcAft>
              <a:buNone/>
            </a:pPr>
            <a:r>
              <a:rPr b="1" lang="en-US" sz="1200">
                <a:solidFill>
                  <a:srgbClr val="003366"/>
                </a:solidFill>
                <a:latin typeface="Arial"/>
                <a:ea typeface="Arial"/>
                <a:cs typeface="Arial"/>
                <a:sym typeface="Arial"/>
              </a:rPr>
              <a:t>Underwriting</a:t>
            </a:r>
            <a:endParaRPr sz="1200">
              <a:latin typeface="Arial"/>
              <a:ea typeface="Arial"/>
              <a:cs typeface="Arial"/>
              <a:sym typeface="Arial"/>
            </a:endParaRPr>
          </a:p>
          <a:p>
            <a:pPr indent="0" lvl="0" marL="0" marR="36830" rtl="0" algn="ctr">
              <a:lnSpc>
                <a:spcPct val="100000"/>
              </a:lnSpc>
              <a:spcBef>
                <a:spcPts val="0"/>
              </a:spcBef>
              <a:spcAft>
                <a:spcPts val="0"/>
              </a:spcAft>
              <a:buNone/>
            </a:pPr>
            <a:r>
              <a:rPr b="1" lang="en-US" sz="1200">
                <a:solidFill>
                  <a:srgbClr val="003366"/>
                </a:solidFill>
                <a:latin typeface="Arial"/>
                <a:ea typeface="Arial"/>
                <a:cs typeface="Arial"/>
                <a:sym typeface="Arial"/>
              </a:rPr>
              <a:t>(</a:t>
            </a:r>
            <a:r>
              <a:rPr b="1" lang="en-US" sz="1200" u="sng">
                <a:solidFill>
                  <a:srgbClr val="0462C1"/>
                </a:solidFill>
                <a:latin typeface="Arial"/>
                <a:ea typeface="Arial"/>
                <a:cs typeface="Arial"/>
                <a:sym typeface="Arial"/>
              </a:rPr>
              <a:t>GWP</a:t>
            </a:r>
            <a:r>
              <a:rPr b="1" lang="en-US" sz="1200">
                <a:solidFill>
                  <a:srgbClr val="003366"/>
                </a:solidFill>
                <a:latin typeface="Arial"/>
                <a:ea typeface="Arial"/>
                <a:cs typeface="Arial"/>
                <a:sym typeface="Arial"/>
              </a:rPr>
              <a:t>)</a:t>
            </a:r>
            <a:endParaRPr sz="1200">
              <a:latin typeface="Arial"/>
              <a:ea typeface="Arial"/>
              <a:cs typeface="Arial"/>
              <a:sym typeface="Arial"/>
            </a:endParaRPr>
          </a:p>
        </p:txBody>
      </p:sp>
      <p:grpSp>
        <p:nvGrpSpPr>
          <p:cNvPr id="293" name="Google Shape;293;p27"/>
          <p:cNvGrpSpPr/>
          <p:nvPr/>
        </p:nvGrpSpPr>
        <p:grpSpPr>
          <a:xfrm>
            <a:off x="5111496" y="4619243"/>
            <a:ext cx="1232763" cy="1773783"/>
            <a:chOff x="5111496" y="4619243"/>
            <a:chExt cx="1232763" cy="1773783"/>
          </a:xfrm>
        </p:grpSpPr>
        <p:sp>
          <p:nvSpPr>
            <p:cNvPr id="294" name="Google Shape;294;p27"/>
            <p:cNvSpPr/>
            <p:nvPr/>
          </p:nvSpPr>
          <p:spPr>
            <a:xfrm>
              <a:off x="5728716" y="4619243"/>
              <a:ext cx="0" cy="582295"/>
            </a:xfrm>
            <a:custGeom>
              <a:rect b="b" l="l" r="r" t="t"/>
              <a:pathLst>
                <a:path extrusionOk="0" h="582295" w="120000">
                  <a:moveTo>
                    <a:pt x="0" y="0"/>
                  </a:moveTo>
                  <a:lnTo>
                    <a:pt x="0" y="582167"/>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295" name="Google Shape;295;p27"/>
            <p:cNvPicPr preferRelativeResize="0"/>
            <p:nvPr/>
          </p:nvPicPr>
          <p:blipFill rotWithShape="1">
            <a:blip r:embed="rId3">
              <a:alphaModFix/>
            </a:blip>
            <a:srcRect b="0" l="0" r="0" t="0"/>
            <a:stretch/>
          </p:blipFill>
          <p:spPr>
            <a:xfrm>
              <a:off x="5111496" y="5132831"/>
              <a:ext cx="1232763" cy="1260195"/>
            </a:xfrm>
            <a:prstGeom prst="rect">
              <a:avLst/>
            </a:prstGeom>
            <a:noFill/>
            <a:ln>
              <a:noFill/>
            </a:ln>
          </p:spPr>
        </p:pic>
      </p:grpSp>
      <p:sp>
        <p:nvSpPr>
          <p:cNvPr id="296" name="Google Shape;296;p27"/>
          <p:cNvSpPr txBox="1"/>
          <p:nvPr/>
        </p:nvSpPr>
        <p:spPr>
          <a:xfrm>
            <a:off x="5334380" y="5581294"/>
            <a:ext cx="755650" cy="391795"/>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Operating</a:t>
            </a:r>
            <a:endParaRPr sz="1200">
              <a:latin typeface="Arial"/>
              <a:ea typeface="Arial"/>
              <a:cs typeface="Arial"/>
              <a:sym typeface="Arial"/>
            </a:endParaRPr>
          </a:p>
          <a:p>
            <a:pPr indent="0" lvl="0" marL="45720" rtl="0" algn="l">
              <a:lnSpc>
                <a:spcPct val="100000"/>
              </a:lnSpc>
              <a:spcBef>
                <a:spcPts val="5"/>
              </a:spcBef>
              <a:spcAft>
                <a:spcPts val="0"/>
              </a:spcAft>
              <a:buNone/>
            </a:pPr>
            <a:r>
              <a:rPr b="1" lang="en-US" sz="1200" u="sng">
                <a:solidFill>
                  <a:srgbClr val="0462C1"/>
                </a:solidFill>
                <a:latin typeface="Arial"/>
                <a:ea typeface="Arial"/>
                <a:cs typeface="Arial"/>
                <a:sym typeface="Arial"/>
              </a:rPr>
              <a:t>expenses</a:t>
            </a:r>
            <a:endParaRPr sz="1200">
              <a:latin typeface="Arial"/>
              <a:ea typeface="Arial"/>
              <a:cs typeface="Arial"/>
              <a:sym typeface="Arial"/>
            </a:endParaRPr>
          </a:p>
        </p:txBody>
      </p:sp>
      <p:grpSp>
        <p:nvGrpSpPr>
          <p:cNvPr id="297" name="Google Shape;297;p27"/>
          <p:cNvGrpSpPr/>
          <p:nvPr/>
        </p:nvGrpSpPr>
        <p:grpSpPr>
          <a:xfrm>
            <a:off x="6228587" y="4264177"/>
            <a:ext cx="1618335" cy="1260195"/>
            <a:chOff x="6228587" y="4264177"/>
            <a:chExt cx="1618335" cy="1260195"/>
          </a:xfrm>
        </p:grpSpPr>
        <p:sp>
          <p:nvSpPr>
            <p:cNvPr id="298" name="Google Shape;298;p27"/>
            <p:cNvSpPr/>
            <p:nvPr/>
          </p:nvSpPr>
          <p:spPr>
            <a:xfrm>
              <a:off x="6228587" y="4329683"/>
              <a:ext cx="506095" cy="292735"/>
            </a:xfrm>
            <a:custGeom>
              <a:rect b="b" l="l" r="r" t="t"/>
              <a:pathLst>
                <a:path extrusionOk="0" h="292735" w="506095">
                  <a:moveTo>
                    <a:pt x="0" y="0"/>
                  </a:moveTo>
                  <a:lnTo>
                    <a:pt x="505967" y="292608"/>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299" name="Google Shape;299;p27"/>
            <p:cNvPicPr preferRelativeResize="0"/>
            <p:nvPr/>
          </p:nvPicPr>
          <p:blipFill rotWithShape="1">
            <a:blip r:embed="rId5">
              <a:alphaModFix/>
            </a:blip>
            <a:srcRect b="0" l="0" r="0" t="0"/>
            <a:stretch/>
          </p:blipFill>
          <p:spPr>
            <a:xfrm>
              <a:off x="6614159" y="4264177"/>
              <a:ext cx="1232763" cy="1260195"/>
            </a:xfrm>
            <a:prstGeom prst="rect">
              <a:avLst/>
            </a:prstGeom>
            <a:noFill/>
            <a:ln>
              <a:noFill/>
            </a:ln>
          </p:spPr>
        </p:pic>
      </p:grpSp>
      <p:sp>
        <p:nvSpPr>
          <p:cNvPr id="300" name="Google Shape;300;p27"/>
          <p:cNvSpPr txBox="1"/>
          <p:nvPr/>
        </p:nvSpPr>
        <p:spPr>
          <a:xfrm>
            <a:off x="6722109" y="4712970"/>
            <a:ext cx="1024255" cy="391795"/>
          </a:xfrm>
          <a:prstGeom prst="rect">
            <a:avLst/>
          </a:prstGeom>
          <a:noFill/>
          <a:ln>
            <a:noFill/>
          </a:ln>
        </p:spPr>
        <p:txBody>
          <a:bodyPr anchorCtr="0" anchor="t" bIns="0" lIns="0" spcFirstLastPara="1" rIns="0" wrap="square" tIns="12700">
            <a:spAutoFit/>
          </a:bodyPr>
          <a:lstStyle/>
          <a:p>
            <a:pPr indent="0" lvl="0" marL="0" rtl="0" algn="ctr">
              <a:lnSpc>
                <a:spcPct val="100000"/>
              </a:lnSpc>
              <a:spcBef>
                <a:spcPts val="0"/>
              </a:spcBef>
              <a:spcAft>
                <a:spcPts val="0"/>
              </a:spcAft>
              <a:buNone/>
            </a:pPr>
            <a:r>
              <a:rPr b="1" lang="en-US" sz="1200" u="sng">
                <a:solidFill>
                  <a:srgbClr val="0462C1"/>
                </a:solidFill>
                <a:latin typeface="Arial"/>
                <a:ea typeface="Arial"/>
                <a:cs typeface="Arial"/>
                <a:sym typeface="Arial"/>
              </a:rPr>
              <a:t>Net</a:t>
            </a:r>
            <a:endParaRPr sz="1200">
              <a:latin typeface="Arial"/>
              <a:ea typeface="Arial"/>
              <a:cs typeface="Arial"/>
              <a:sym typeface="Arial"/>
            </a:endParaRPr>
          </a:p>
          <a:p>
            <a:pPr indent="0" lvl="0" marL="0" rtl="0" algn="ctr">
              <a:lnSpc>
                <a:spcPct val="100000"/>
              </a:lnSpc>
              <a:spcBef>
                <a:spcPts val="0"/>
              </a:spcBef>
              <a:spcAft>
                <a:spcPts val="0"/>
              </a:spcAft>
              <a:buNone/>
            </a:pPr>
            <a:r>
              <a:rPr b="1" lang="en-US" sz="1200">
                <a:solidFill>
                  <a:srgbClr val="003366"/>
                </a:solidFill>
                <a:latin typeface="Arial"/>
                <a:ea typeface="Arial"/>
                <a:cs typeface="Arial"/>
                <a:sym typeface="Arial"/>
              </a:rPr>
              <a:t>Commissions</a:t>
            </a:r>
            <a:endParaRPr sz="1200">
              <a:latin typeface="Arial"/>
              <a:ea typeface="Arial"/>
              <a:cs typeface="Arial"/>
              <a:sym typeface="Arial"/>
            </a:endParaRPr>
          </a:p>
        </p:txBody>
      </p:sp>
      <p:grpSp>
        <p:nvGrpSpPr>
          <p:cNvPr id="301" name="Google Shape;301;p27"/>
          <p:cNvGrpSpPr/>
          <p:nvPr/>
        </p:nvGrpSpPr>
        <p:grpSpPr>
          <a:xfrm>
            <a:off x="6228587" y="2526817"/>
            <a:ext cx="1618335" cy="1260195"/>
            <a:chOff x="6228587" y="2526817"/>
            <a:chExt cx="1618335" cy="1260195"/>
          </a:xfrm>
        </p:grpSpPr>
        <p:sp>
          <p:nvSpPr>
            <p:cNvPr id="302" name="Google Shape;302;p27"/>
            <p:cNvSpPr/>
            <p:nvPr/>
          </p:nvSpPr>
          <p:spPr>
            <a:xfrm>
              <a:off x="6228587" y="3461004"/>
              <a:ext cx="506095" cy="292735"/>
            </a:xfrm>
            <a:custGeom>
              <a:rect b="b" l="l" r="r" t="t"/>
              <a:pathLst>
                <a:path extrusionOk="0" h="292735" w="506095">
                  <a:moveTo>
                    <a:pt x="0" y="292608"/>
                  </a:moveTo>
                  <a:lnTo>
                    <a:pt x="505967" y="0"/>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303" name="Google Shape;303;p27"/>
            <p:cNvPicPr preferRelativeResize="0"/>
            <p:nvPr/>
          </p:nvPicPr>
          <p:blipFill rotWithShape="1">
            <a:blip r:embed="rId6">
              <a:alphaModFix/>
            </a:blip>
            <a:srcRect b="0" l="0" r="0" t="0"/>
            <a:stretch/>
          </p:blipFill>
          <p:spPr>
            <a:xfrm>
              <a:off x="6614159" y="2526817"/>
              <a:ext cx="1232763" cy="1260195"/>
            </a:xfrm>
            <a:prstGeom prst="rect">
              <a:avLst/>
            </a:prstGeom>
            <a:noFill/>
            <a:ln>
              <a:noFill/>
            </a:ln>
          </p:spPr>
        </p:pic>
      </p:grpSp>
      <p:sp>
        <p:nvSpPr>
          <p:cNvPr id="304" name="Google Shape;304;p27"/>
          <p:cNvSpPr txBox="1"/>
          <p:nvPr/>
        </p:nvSpPr>
        <p:spPr>
          <a:xfrm>
            <a:off x="6676390" y="2883484"/>
            <a:ext cx="1115695" cy="392430"/>
          </a:xfrm>
          <a:prstGeom prst="rect">
            <a:avLst/>
          </a:prstGeom>
          <a:noFill/>
          <a:ln>
            <a:noFill/>
          </a:ln>
        </p:spPr>
        <p:txBody>
          <a:bodyPr anchorCtr="0" anchor="t" bIns="0" lIns="0" spcFirstLastPara="1" rIns="0" wrap="square" tIns="12700">
            <a:spAutoFit/>
          </a:bodyPr>
          <a:lstStyle/>
          <a:p>
            <a:pPr indent="0" lvl="0" marL="0" marR="38100" rtl="0" algn="ctr">
              <a:lnSpc>
                <a:spcPct val="100000"/>
              </a:lnSpc>
              <a:spcBef>
                <a:spcPts val="0"/>
              </a:spcBef>
              <a:spcAft>
                <a:spcPts val="0"/>
              </a:spcAft>
              <a:buNone/>
            </a:pPr>
            <a:r>
              <a:rPr b="1" lang="en-US" sz="1200">
                <a:solidFill>
                  <a:srgbClr val="003366"/>
                </a:solidFill>
                <a:latin typeface="Arial"/>
                <a:ea typeface="Arial"/>
                <a:cs typeface="Arial"/>
                <a:sym typeface="Arial"/>
              </a:rPr>
              <a:t>Claims net</a:t>
            </a:r>
            <a:endParaRPr sz="1200">
              <a:latin typeface="Arial"/>
              <a:ea typeface="Arial"/>
              <a:cs typeface="Arial"/>
              <a:sym typeface="Arial"/>
            </a:endParaRPr>
          </a:p>
          <a:p>
            <a:pPr indent="0" lvl="0" marL="0" rtl="0" algn="ctr">
              <a:lnSpc>
                <a:spcPct val="100000"/>
              </a:lnSpc>
              <a:spcBef>
                <a:spcPts val="5"/>
              </a:spcBef>
              <a:spcAft>
                <a:spcPts val="0"/>
              </a:spcAft>
              <a:buNone/>
            </a:pPr>
            <a:r>
              <a:rPr b="1" lang="en-US" sz="1200">
                <a:solidFill>
                  <a:srgbClr val="003366"/>
                </a:solidFill>
                <a:latin typeface="Arial"/>
                <a:ea typeface="Arial"/>
                <a:cs typeface="Arial"/>
                <a:sym typeface="Arial"/>
              </a:rPr>
              <a:t>of </a:t>
            </a:r>
            <a:r>
              <a:rPr b="1" lang="en-US" sz="1200" u="sng">
                <a:solidFill>
                  <a:srgbClr val="0462C1"/>
                </a:solidFill>
                <a:latin typeface="Arial"/>
                <a:ea typeface="Arial"/>
                <a:cs typeface="Arial"/>
                <a:sym typeface="Arial"/>
              </a:rPr>
              <a:t>reinsurance</a:t>
            </a:r>
            <a:endParaRPr sz="1200">
              <a:latin typeface="Arial"/>
              <a:ea typeface="Arial"/>
              <a:cs typeface="Arial"/>
              <a:sym typeface="Arial"/>
            </a:endParaRPr>
          </a:p>
        </p:txBody>
      </p:sp>
      <p:grpSp>
        <p:nvGrpSpPr>
          <p:cNvPr id="305" name="Google Shape;305;p27"/>
          <p:cNvGrpSpPr/>
          <p:nvPr/>
        </p:nvGrpSpPr>
        <p:grpSpPr>
          <a:xfrm>
            <a:off x="5111496" y="1658162"/>
            <a:ext cx="1229728" cy="2997530"/>
            <a:chOff x="5111496" y="1658162"/>
            <a:chExt cx="1229728" cy="2997530"/>
          </a:xfrm>
        </p:grpSpPr>
        <p:sp>
          <p:nvSpPr>
            <p:cNvPr id="306" name="Google Shape;306;p27"/>
            <p:cNvSpPr/>
            <p:nvPr/>
          </p:nvSpPr>
          <p:spPr>
            <a:xfrm>
              <a:off x="5728716" y="2881883"/>
              <a:ext cx="0" cy="582295"/>
            </a:xfrm>
            <a:custGeom>
              <a:rect b="b" l="l" r="r" t="t"/>
              <a:pathLst>
                <a:path extrusionOk="0" h="582295" w="120000">
                  <a:moveTo>
                    <a:pt x="0" y="582167"/>
                  </a:moveTo>
                  <a:lnTo>
                    <a:pt x="0" y="0"/>
                  </a:lnTo>
                </a:path>
              </a:pathLst>
            </a:custGeom>
            <a:noFill/>
            <a:ln cap="flat" cmpd="sng" w="27425">
              <a:solidFill>
                <a:srgbClr val="E7E6E6"/>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pic>
          <p:nvPicPr>
            <p:cNvPr id="307" name="Google Shape;307;p27"/>
            <p:cNvPicPr preferRelativeResize="0"/>
            <p:nvPr/>
          </p:nvPicPr>
          <p:blipFill rotWithShape="1">
            <a:blip r:embed="rId7">
              <a:alphaModFix/>
            </a:blip>
            <a:srcRect b="0" l="0" r="0" t="0"/>
            <a:stretch/>
          </p:blipFill>
          <p:spPr>
            <a:xfrm>
              <a:off x="5111496" y="1658162"/>
              <a:ext cx="1229728" cy="1260170"/>
            </a:xfrm>
            <a:prstGeom prst="rect">
              <a:avLst/>
            </a:prstGeom>
            <a:noFill/>
            <a:ln>
              <a:noFill/>
            </a:ln>
          </p:spPr>
        </p:pic>
        <p:pic>
          <p:nvPicPr>
            <p:cNvPr id="308" name="Google Shape;308;p27"/>
            <p:cNvPicPr preferRelativeResize="0"/>
            <p:nvPr/>
          </p:nvPicPr>
          <p:blipFill rotWithShape="1">
            <a:blip r:embed="rId3">
              <a:alphaModFix/>
            </a:blip>
            <a:srcRect b="0" l="0" r="0" t="0"/>
            <a:stretch/>
          </p:blipFill>
          <p:spPr>
            <a:xfrm>
              <a:off x="5111496" y="3395497"/>
              <a:ext cx="1229728" cy="1260195"/>
            </a:xfrm>
            <a:prstGeom prst="rect">
              <a:avLst/>
            </a:prstGeom>
            <a:noFill/>
            <a:ln>
              <a:noFill/>
            </a:ln>
          </p:spPr>
        </p:pic>
      </p:grpSp>
      <p:sp>
        <p:nvSpPr>
          <p:cNvPr id="309" name="Google Shape;309;p27"/>
          <p:cNvSpPr txBox="1"/>
          <p:nvPr/>
        </p:nvSpPr>
        <p:spPr>
          <a:xfrm>
            <a:off x="5338698" y="3937254"/>
            <a:ext cx="779780" cy="208279"/>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U/W result</a:t>
            </a:r>
            <a:endParaRPr sz="1200">
              <a:latin typeface="Arial"/>
              <a:ea typeface="Arial"/>
              <a:cs typeface="Arial"/>
              <a:sym typeface="Arial"/>
            </a:endParaRPr>
          </a:p>
        </p:txBody>
      </p:sp>
      <p:sp>
        <p:nvSpPr>
          <p:cNvPr id="310" name="Google Shape;310;p27"/>
          <p:cNvSpPr txBox="1"/>
          <p:nvPr/>
        </p:nvSpPr>
        <p:spPr>
          <a:xfrm>
            <a:off x="1361694" y="2475103"/>
            <a:ext cx="1903730" cy="391795"/>
          </a:xfrm>
          <a:prstGeom prst="rect">
            <a:avLst/>
          </a:prstGeom>
          <a:noFill/>
          <a:ln>
            <a:noFill/>
          </a:ln>
        </p:spPr>
        <p:txBody>
          <a:bodyPr anchorCtr="0" anchor="t" bIns="0" lIns="0" spcFirstLastPara="1" rIns="0" wrap="square" tIns="12700">
            <a:spAutoFit/>
          </a:bodyPr>
          <a:lstStyle/>
          <a:p>
            <a:pPr indent="0" lvl="0" marL="12700" marR="5080" rtl="0" algn="l">
              <a:lnSpc>
                <a:spcPct val="100000"/>
              </a:lnSpc>
              <a:spcBef>
                <a:spcPts val="0"/>
              </a:spcBef>
              <a:spcAft>
                <a:spcPts val="0"/>
              </a:spcAft>
              <a:buNone/>
            </a:pPr>
            <a:r>
              <a:rPr b="1" lang="en-US" sz="1200">
                <a:solidFill>
                  <a:srgbClr val="003366"/>
                </a:solidFill>
                <a:latin typeface="Arial"/>
                <a:ea typeface="Arial"/>
                <a:cs typeface="Arial"/>
                <a:sym typeface="Arial"/>
              </a:rPr>
              <a:t>Reinsurance support with GIC, Swiss re, Scor etc</a:t>
            </a:r>
            <a:endParaRPr sz="1200">
              <a:latin typeface="Arial"/>
              <a:ea typeface="Arial"/>
              <a:cs typeface="Arial"/>
              <a:sym typeface="Arial"/>
            </a:endParaRPr>
          </a:p>
        </p:txBody>
      </p:sp>
      <p:sp>
        <p:nvSpPr>
          <p:cNvPr id="311" name="Google Shape;311;p27"/>
          <p:cNvSpPr txBox="1"/>
          <p:nvPr/>
        </p:nvSpPr>
        <p:spPr>
          <a:xfrm>
            <a:off x="1289430" y="4286504"/>
            <a:ext cx="1800860" cy="391795"/>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Brokers, Agents, Online,</a:t>
            </a:r>
            <a:endParaRPr sz="1200">
              <a:latin typeface="Arial"/>
              <a:ea typeface="Arial"/>
              <a:cs typeface="Arial"/>
              <a:sym typeface="Arial"/>
            </a:endParaRPr>
          </a:p>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Direct sales etc</a:t>
            </a:r>
            <a:endParaRPr sz="1200">
              <a:latin typeface="Arial"/>
              <a:ea typeface="Arial"/>
              <a:cs typeface="Arial"/>
              <a:sym typeface="Arial"/>
            </a:endParaRPr>
          </a:p>
        </p:txBody>
      </p:sp>
      <p:sp>
        <p:nvSpPr>
          <p:cNvPr id="312" name="Google Shape;312;p27"/>
          <p:cNvSpPr txBox="1"/>
          <p:nvPr/>
        </p:nvSpPr>
        <p:spPr>
          <a:xfrm>
            <a:off x="1619758" y="5839764"/>
            <a:ext cx="2019300" cy="391795"/>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Expenses of employees,</a:t>
            </a:r>
            <a:endParaRPr sz="1200">
              <a:latin typeface="Arial"/>
              <a:ea typeface="Arial"/>
              <a:cs typeface="Arial"/>
              <a:sym typeface="Arial"/>
            </a:endParaRPr>
          </a:p>
          <a:p>
            <a:pPr indent="0" lvl="0" marL="12700" rtl="0" algn="l">
              <a:lnSpc>
                <a:spcPct val="100000"/>
              </a:lnSpc>
              <a:spcBef>
                <a:spcPts val="0"/>
              </a:spcBef>
              <a:spcAft>
                <a:spcPts val="0"/>
              </a:spcAft>
              <a:buNone/>
            </a:pPr>
            <a:r>
              <a:rPr b="1" lang="en-US" sz="1200">
                <a:solidFill>
                  <a:srgbClr val="003366"/>
                </a:solidFill>
                <a:latin typeface="Arial"/>
                <a:ea typeface="Arial"/>
                <a:cs typeface="Arial"/>
                <a:sym typeface="Arial"/>
              </a:rPr>
              <a:t>Infra, Sales &amp; Marketing etc</a:t>
            </a:r>
            <a:endParaRPr sz="1200">
              <a:latin typeface="Arial"/>
              <a:ea typeface="Arial"/>
              <a:cs typeface="Arial"/>
              <a:sym typeface="Arial"/>
            </a:endParaRPr>
          </a:p>
        </p:txBody>
      </p:sp>
      <p:sp>
        <p:nvSpPr>
          <p:cNvPr id="313" name="Google Shape;313;p27"/>
          <p:cNvSpPr txBox="1"/>
          <p:nvPr/>
        </p:nvSpPr>
        <p:spPr>
          <a:xfrm>
            <a:off x="5222875" y="1701546"/>
            <a:ext cx="3728085" cy="796925"/>
          </a:xfrm>
          <a:prstGeom prst="rect">
            <a:avLst/>
          </a:prstGeom>
          <a:noFill/>
          <a:ln>
            <a:noFill/>
          </a:ln>
        </p:spPr>
        <p:txBody>
          <a:bodyPr anchorCtr="0" anchor="t" bIns="0" lIns="0" spcFirstLastPara="1" rIns="0" wrap="square" tIns="12700">
            <a:spAutoFit/>
          </a:bodyPr>
          <a:lstStyle/>
          <a:p>
            <a:pPr indent="0" lvl="0" marL="1791335" marR="5080" rtl="0" algn="l">
              <a:lnSpc>
                <a:spcPct val="100000"/>
              </a:lnSpc>
              <a:spcBef>
                <a:spcPts val="0"/>
              </a:spcBef>
              <a:spcAft>
                <a:spcPts val="0"/>
              </a:spcAft>
              <a:buNone/>
            </a:pPr>
            <a:r>
              <a:rPr b="1" lang="en-US" sz="1200">
                <a:solidFill>
                  <a:srgbClr val="003366"/>
                </a:solidFill>
                <a:latin typeface="Arial"/>
                <a:ea typeface="Arial"/>
                <a:cs typeface="Arial"/>
                <a:sym typeface="Arial"/>
              </a:rPr>
              <a:t>Income spread over policy period to cover claims</a:t>
            </a:r>
            <a:endParaRPr sz="1200">
              <a:latin typeface="Arial"/>
              <a:ea typeface="Arial"/>
              <a:cs typeface="Arial"/>
              <a:sym typeface="Arial"/>
            </a:endParaRPr>
          </a:p>
          <a:p>
            <a:pPr indent="0" lvl="0" marL="0" marR="2753360" rtl="0" algn="ctr">
              <a:lnSpc>
                <a:spcPct val="100000"/>
              </a:lnSpc>
              <a:spcBef>
                <a:spcPts val="305"/>
              </a:spcBef>
              <a:spcAft>
                <a:spcPts val="0"/>
              </a:spcAft>
              <a:buNone/>
            </a:pPr>
            <a:r>
              <a:rPr b="1" lang="en-US" sz="1200">
                <a:solidFill>
                  <a:srgbClr val="003366"/>
                </a:solidFill>
                <a:latin typeface="Arial"/>
                <a:ea typeface="Arial"/>
                <a:cs typeface="Arial"/>
                <a:sym typeface="Arial"/>
              </a:rPr>
              <a:t>Earnings</a:t>
            </a:r>
            <a:endParaRPr sz="1200">
              <a:latin typeface="Arial"/>
              <a:ea typeface="Arial"/>
              <a:cs typeface="Arial"/>
              <a:sym typeface="Arial"/>
            </a:endParaRPr>
          </a:p>
          <a:p>
            <a:pPr indent="0" lvl="0" marL="0" marR="2708910" rtl="0" algn="ctr">
              <a:lnSpc>
                <a:spcPct val="100000"/>
              </a:lnSpc>
              <a:spcBef>
                <a:spcPts val="5"/>
              </a:spcBef>
              <a:spcAft>
                <a:spcPts val="0"/>
              </a:spcAft>
              <a:buNone/>
            </a:pPr>
            <a:r>
              <a:rPr b="1" lang="en-US" sz="1200">
                <a:solidFill>
                  <a:srgbClr val="003366"/>
                </a:solidFill>
                <a:latin typeface="Arial"/>
                <a:ea typeface="Arial"/>
                <a:cs typeface="Arial"/>
                <a:sym typeface="Arial"/>
              </a:rPr>
              <a:t>for the </a:t>
            </a:r>
            <a:r>
              <a:rPr b="1" lang="en-US" sz="1200" u="sng">
                <a:solidFill>
                  <a:srgbClr val="0462C1"/>
                </a:solidFill>
                <a:latin typeface="Arial"/>
                <a:ea typeface="Arial"/>
                <a:cs typeface="Arial"/>
                <a:sym typeface="Arial"/>
              </a:rPr>
              <a:t>period</a:t>
            </a:r>
            <a:endParaRPr sz="1200">
              <a:latin typeface="Arial"/>
              <a:ea typeface="Arial"/>
              <a:cs typeface="Arial"/>
              <a:sym typeface="Arial"/>
            </a:endParaRPr>
          </a:p>
        </p:txBody>
      </p:sp>
      <p:sp>
        <p:nvSpPr>
          <p:cNvPr id="314" name="Google Shape;314;p27"/>
          <p:cNvSpPr txBox="1"/>
          <p:nvPr/>
        </p:nvSpPr>
        <p:spPr>
          <a:xfrm>
            <a:off x="8401050" y="5218938"/>
            <a:ext cx="2350135" cy="574040"/>
          </a:xfrm>
          <a:prstGeom prst="rect">
            <a:avLst/>
          </a:prstGeom>
          <a:noFill/>
          <a:ln>
            <a:noFill/>
          </a:ln>
        </p:spPr>
        <p:txBody>
          <a:bodyPr anchorCtr="0" anchor="t" bIns="0" lIns="0" spcFirstLastPara="1" rIns="0" wrap="square" tIns="12700">
            <a:spAutoFit/>
          </a:bodyPr>
          <a:lstStyle/>
          <a:p>
            <a:pPr indent="0" lvl="0" marL="12700" marR="5080" rtl="0" algn="l">
              <a:lnSpc>
                <a:spcPct val="100000"/>
              </a:lnSpc>
              <a:spcBef>
                <a:spcPts val="0"/>
              </a:spcBef>
              <a:spcAft>
                <a:spcPts val="0"/>
              </a:spcAft>
              <a:buNone/>
            </a:pPr>
            <a:r>
              <a:rPr b="1" lang="en-US" sz="1200">
                <a:solidFill>
                  <a:srgbClr val="003366"/>
                </a:solidFill>
                <a:latin typeface="Arial"/>
                <a:ea typeface="Arial"/>
                <a:cs typeface="Arial"/>
                <a:sym typeface="Arial"/>
              </a:rPr>
              <a:t>Comm. paid to channels for procuring business less comm. received on reinsurance cededv</a:t>
            </a:r>
            <a:endParaRPr sz="1200">
              <a:latin typeface="Arial"/>
              <a:ea typeface="Arial"/>
              <a:cs typeface="Arial"/>
              <a:sym typeface="Arial"/>
            </a:endParaRPr>
          </a:p>
        </p:txBody>
      </p:sp>
      <p:sp>
        <p:nvSpPr>
          <p:cNvPr id="315" name="Google Shape;315;p27"/>
          <p:cNvSpPr txBox="1"/>
          <p:nvPr/>
        </p:nvSpPr>
        <p:spPr>
          <a:xfrm>
            <a:off x="8350122" y="2541523"/>
            <a:ext cx="1571625" cy="757555"/>
          </a:xfrm>
          <a:prstGeom prst="rect">
            <a:avLst/>
          </a:prstGeom>
          <a:noFill/>
          <a:ln>
            <a:noFill/>
          </a:ln>
        </p:spPr>
        <p:txBody>
          <a:bodyPr anchorCtr="0" anchor="t" bIns="0" lIns="0" spcFirstLastPara="1" rIns="0" wrap="square" tIns="12700">
            <a:spAutoFit/>
          </a:bodyPr>
          <a:lstStyle/>
          <a:p>
            <a:pPr indent="0" lvl="0" marL="12700" marR="5080" rtl="0" algn="l">
              <a:lnSpc>
                <a:spcPct val="100000"/>
              </a:lnSpc>
              <a:spcBef>
                <a:spcPts val="0"/>
              </a:spcBef>
              <a:spcAft>
                <a:spcPts val="0"/>
              </a:spcAft>
              <a:buNone/>
            </a:pPr>
            <a:r>
              <a:rPr b="1" lang="en-US" sz="1200">
                <a:solidFill>
                  <a:srgbClr val="003366"/>
                </a:solidFill>
                <a:latin typeface="Arial"/>
                <a:ea typeface="Arial"/>
                <a:cs typeface="Arial"/>
                <a:sym typeface="Arial"/>
              </a:rPr>
              <a:t>Payments made to clients for Fire, Marine, Motor, Health etc</a:t>
            </a:r>
            <a:endParaRPr sz="1200">
              <a:latin typeface="Arial"/>
              <a:ea typeface="Arial"/>
              <a:cs typeface="Arial"/>
              <a:sym typeface="Arial"/>
            </a:endParaRPr>
          </a:p>
        </p:txBody>
      </p:sp>
      <p:grpSp>
        <p:nvGrpSpPr>
          <p:cNvPr id="316" name="Google Shape;316;p27"/>
          <p:cNvGrpSpPr/>
          <p:nvPr/>
        </p:nvGrpSpPr>
        <p:grpSpPr>
          <a:xfrm>
            <a:off x="8220456" y="3627158"/>
            <a:ext cx="1863725" cy="796886"/>
            <a:chOff x="8220456" y="3627158"/>
            <a:chExt cx="1863725" cy="796886"/>
          </a:xfrm>
        </p:grpSpPr>
        <p:pic>
          <p:nvPicPr>
            <p:cNvPr id="317" name="Google Shape;317;p27"/>
            <p:cNvPicPr preferRelativeResize="0"/>
            <p:nvPr/>
          </p:nvPicPr>
          <p:blipFill rotWithShape="1">
            <a:blip r:embed="rId8">
              <a:alphaModFix/>
            </a:blip>
            <a:srcRect b="0" l="0" r="0" t="0"/>
            <a:stretch/>
          </p:blipFill>
          <p:spPr>
            <a:xfrm>
              <a:off x="8244840" y="3651542"/>
              <a:ext cx="1839341" cy="772502"/>
            </a:xfrm>
            <a:prstGeom prst="rect">
              <a:avLst/>
            </a:prstGeom>
            <a:noFill/>
            <a:ln>
              <a:noFill/>
            </a:ln>
          </p:spPr>
        </p:pic>
        <p:pic>
          <p:nvPicPr>
            <p:cNvPr id="318" name="Google Shape;318;p27"/>
            <p:cNvPicPr preferRelativeResize="0"/>
            <p:nvPr/>
          </p:nvPicPr>
          <p:blipFill rotWithShape="1">
            <a:blip r:embed="rId9">
              <a:alphaModFix/>
            </a:blip>
            <a:srcRect b="0" l="0" r="0" t="0"/>
            <a:stretch/>
          </p:blipFill>
          <p:spPr>
            <a:xfrm>
              <a:off x="8220456" y="3627158"/>
              <a:ext cx="1839341" cy="772502"/>
            </a:xfrm>
            <a:prstGeom prst="rect">
              <a:avLst/>
            </a:prstGeom>
            <a:noFill/>
            <a:ln>
              <a:noFill/>
            </a:ln>
          </p:spPr>
        </p:pic>
        <p:pic>
          <p:nvPicPr>
            <p:cNvPr id="319" name="Google Shape;319;p27"/>
            <p:cNvPicPr preferRelativeResize="0"/>
            <p:nvPr/>
          </p:nvPicPr>
          <p:blipFill rotWithShape="1">
            <a:blip r:embed="rId10">
              <a:alphaModFix/>
            </a:blip>
            <a:srcRect b="0" l="0" r="0" t="0"/>
            <a:stretch/>
          </p:blipFill>
          <p:spPr>
            <a:xfrm>
              <a:off x="8240268" y="3646931"/>
              <a:ext cx="1828800" cy="762000"/>
            </a:xfrm>
            <a:prstGeom prst="rect">
              <a:avLst/>
            </a:prstGeom>
            <a:noFill/>
            <a:ln>
              <a:noFill/>
            </a:ln>
          </p:spPr>
        </p:pic>
        <p:sp>
          <p:nvSpPr>
            <p:cNvPr id="320" name="Google Shape;320;p27"/>
            <p:cNvSpPr/>
            <p:nvPr/>
          </p:nvSpPr>
          <p:spPr>
            <a:xfrm>
              <a:off x="8240268" y="3646931"/>
              <a:ext cx="1828800" cy="762000"/>
            </a:xfrm>
            <a:custGeom>
              <a:rect b="b" l="l" r="r" t="t"/>
              <a:pathLst>
                <a:path extrusionOk="0" h="762000" w="1828800">
                  <a:moveTo>
                    <a:pt x="0" y="381000"/>
                  </a:moveTo>
                  <a:lnTo>
                    <a:pt x="9081" y="327093"/>
                  </a:lnTo>
                  <a:lnTo>
                    <a:pt x="35500" y="275511"/>
                  </a:lnTo>
                  <a:lnTo>
                    <a:pt x="78018" y="226770"/>
                  </a:lnTo>
                  <a:lnTo>
                    <a:pt x="135397" y="181384"/>
                  </a:lnTo>
                  <a:lnTo>
                    <a:pt x="169272" y="160111"/>
                  </a:lnTo>
                  <a:lnTo>
                    <a:pt x="206398" y="139870"/>
                  </a:lnTo>
                  <a:lnTo>
                    <a:pt x="246619" y="120726"/>
                  </a:lnTo>
                  <a:lnTo>
                    <a:pt x="289782" y="102743"/>
                  </a:lnTo>
                  <a:lnTo>
                    <a:pt x="335730" y="85985"/>
                  </a:lnTo>
                  <a:lnTo>
                    <a:pt x="384311" y="70518"/>
                  </a:lnTo>
                  <a:lnTo>
                    <a:pt x="435367" y="56405"/>
                  </a:lnTo>
                  <a:lnTo>
                    <a:pt x="488746" y="43711"/>
                  </a:lnTo>
                  <a:lnTo>
                    <a:pt x="544291" y="32501"/>
                  </a:lnTo>
                  <a:lnTo>
                    <a:pt x="601849" y="22839"/>
                  </a:lnTo>
                  <a:lnTo>
                    <a:pt x="661263" y="14788"/>
                  </a:lnTo>
                  <a:lnTo>
                    <a:pt x="722381" y="8415"/>
                  </a:lnTo>
                  <a:lnTo>
                    <a:pt x="785046" y="3783"/>
                  </a:lnTo>
                  <a:lnTo>
                    <a:pt x="849104" y="956"/>
                  </a:lnTo>
                  <a:lnTo>
                    <a:pt x="914400" y="0"/>
                  </a:lnTo>
                  <a:lnTo>
                    <a:pt x="979695" y="956"/>
                  </a:lnTo>
                  <a:lnTo>
                    <a:pt x="1043753" y="3783"/>
                  </a:lnTo>
                  <a:lnTo>
                    <a:pt x="1106418" y="8415"/>
                  </a:lnTo>
                  <a:lnTo>
                    <a:pt x="1167536" y="14788"/>
                  </a:lnTo>
                  <a:lnTo>
                    <a:pt x="1226950" y="22839"/>
                  </a:lnTo>
                  <a:lnTo>
                    <a:pt x="1284508" y="32501"/>
                  </a:lnTo>
                  <a:lnTo>
                    <a:pt x="1340053" y="43711"/>
                  </a:lnTo>
                  <a:lnTo>
                    <a:pt x="1393432" y="56405"/>
                  </a:lnTo>
                  <a:lnTo>
                    <a:pt x="1444488" y="70518"/>
                  </a:lnTo>
                  <a:lnTo>
                    <a:pt x="1493069" y="85985"/>
                  </a:lnTo>
                  <a:lnTo>
                    <a:pt x="1539017" y="102743"/>
                  </a:lnTo>
                  <a:lnTo>
                    <a:pt x="1582180" y="120726"/>
                  </a:lnTo>
                  <a:lnTo>
                    <a:pt x="1622401" y="139870"/>
                  </a:lnTo>
                  <a:lnTo>
                    <a:pt x="1659527" y="160111"/>
                  </a:lnTo>
                  <a:lnTo>
                    <a:pt x="1693402" y="181384"/>
                  </a:lnTo>
                  <a:lnTo>
                    <a:pt x="1750781" y="226770"/>
                  </a:lnTo>
                  <a:lnTo>
                    <a:pt x="1793299" y="275511"/>
                  </a:lnTo>
                  <a:lnTo>
                    <a:pt x="1819718" y="327093"/>
                  </a:lnTo>
                  <a:lnTo>
                    <a:pt x="1828800" y="381000"/>
                  </a:lnTo>
                  <a:lnTo>
                    <a:pt x="1826503" y="408211"/>
                  </a:lnTo>
                  <a:lnTo>
                    <a:pt x="1808598" y="461020"/>
                  </a:lnTo>
                  <a:lnTo>
                    <a:pt x="1773975" y="511246"/>
                  </a:lnTo>
                  <a:lnTo>
                    <a:pt x="1723871" y="558374"/>
                  </a:lnTo>
                  <a:lnTo>
                    <a:pt x="1659527" y="601888"/>
                  </a:lnTo>
                  <a:lnTo>
                    <a:pt x="1622401" y="622129"/>
                  </a:lnTo>
                  <a:lnTo>
                    <a:pt x="1582180" y="641273"/>
                  </a:lnTo>
                  <a:lnTo>
                    <a:pt x="1539017" y="659256"/>
                  </a:lnTo>
                  <a:lnTo>
                    <a:pt x="1493069" y="676014"/>
                  </a:lnTo>
                  <a:lnTo>
                    <a:pt x="1444488" y="691481"/>
                  </a:lnTo>
                  <a:lnTo>
                    <a:pt x="1393432" y="705594"/>
                  </a:lnTo>
                  <a:lnTo>
                    <a:pt x="1340053" y="718288"/>
                  </a:lnTo>
                  <a:lnTo>
                    <a:pt x="1284508" y="729498"/>
                  </a:lnTo>
                  <a:lnTo>
                    <a:pt x="1226950" y="739160"/>
                  </a:lnTo>
                  <a:lnTo>
                    <a:pt x="1167536" y="747211"/>
                  </a:lnTo>
                  <a:lnTo>
                    <a:pt x="1106418" y="753584"/>
                  </a:lnTo>
                  <a:lnTo>
                    <a:pt x="1043753" y="758216"/>
                  </a:lnTo>
                  <a:lnTo>
                    <a:pt x="979695" y="761043"/>
                  </a:lnTo>
                  <a:lnTo>
                    <a:pt x="914400" y="762000"/>
                  </a:lnTo>
                  <a:lnTo>
                    <a:pt x="849104" y="761043"/>
                  </a:lnTo>
                  <a:lnTo>
                    <a:pt x="785046" y="758216"/>
                  </a:lnTo>
                  <a:lnTo>
                    <a:pt x="722381" y="753584"/>
                  </a:lnTo>
                  <a:lnTo>
                    <a:pt x="661263" y="747211"/>
                  </a:lnTo>
                  <a:lnTo>
                    <a:pt x="601849" y="739160"/>
                  </a:lnTo>
                  <a:lnTo>
                    <a:pt x="544291" y="729498"/>
                  </a:lnTo>
                  <a:lnTo>
                    <a:pt x="488746" y="718288"/>
                  </a:lnTo>
                  <a:lnTo>
                    <a:pt x="435367" y="705594"/>
                  </a:lnTo>
                  <a:lnTo>
                    <a:pt x="384311" y="691481"/>
                  </a:lnTo>
                  <a:lnTo>
                    <a:pt x="335730" y="676014"/>
                  </a:lnTo>
                  <a:lnTo>
                    <a:pt x="289782" y="659256"/>
                  </a:lnTo>
                  <a:lnTo>
                    <a:pt x="246619" y="641273"/>
                  </a:lnTo>
                  <a:lnTo>
                    <a:pt x="206398" y="622129"/>
                  </a:lnTo>
                  <a:lnTo>
                    <a:pt x="169272" y="601888"/>
                  </a:lnTo>
                  <a:lnTo>
                    <a:pt x="135397" y="580615"/>
                  </a:lnTo>
                  <a:lnTo>
                    <a:pt x="78018" y="535229"/>
                  </a:lnTo>
                  <a:lnTo>
                    <a:pt x="35500" y="486488"/>
                  </a:lnTo>
                  <a:lnTo>
                    <a:pt x="9081" y="434906"/>
                  </a:lnTo>
                  <a:lnTo>
                    <a:pt x="0" y="381000"/>
                  </a:lnTo>
                  <a:close/>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grpSp>
      <p:sp>
        <p:nvSpPr>
          <p:cNvPr id="321" name="Google Shape;321;p27"/>
          <p:cNvSpPr txBox="1"/>
          <p:nvPr/>
        </p:nvSpPr>
        <p:spPr>
          <a:xfrm>
            <a:off x="8514968" y="3906773"/>
            <a:ext cx="1282065" cy="238125"/>
          </a:xfrm>
          <a:prstGeom prst="rect">
            <a:avLst/>
          </a:prstGeom>
          <a:noFill/>
          <a:ln>
            <a:noFill/>
          </a:ln>
        </p:spPr>
        <p:txBody>
          <a:bodyPr anchorCtr="0" anchor="t" bIns="0" lIns="0" spcFirstLastPara="1" rIns="0" wrap="square" tIns="11425">
            <a:spAutoFit/>
          </a:bodyPr>
          <a:lstStyle/>
          <a:p>
            <a:pPr indent="0" lvl="0" marL="12700" rtl="0" algn="l">
              <a:lnSpc>
                <a:spcPct val="100000"/>
              </a:lnSpc>
              <a:spcBef>
                <a:spcPts val="0"/>
              </a:spcBef>
              <a:spcAft>
                <a:spcPts val="0"/>
              </a:spcAft>
              <a:buNone/>
            </a:pPr>
            <a:r>
              <a:rPr b="1" lang="en-US" sz="1400">
                <a:solidFill>
                  <a:srgbClr val="003366"/>
                </a:solidFill>
                <a:latin typeface="Arial"/>
                <a:ea typeface="Arial"/>
                <a:cs typeface="Arial"/>
                <a:sym typeface="Arial"/>
              </a:rPr>
              <a:t>Total expenses</a:t>
            </a:r>
            <a:endParaRPr sz="1400">
              <a:latin typeface="Arial"/>
              <a:ea typeface="Arial"/>
              <a:cs typeface="Arial"/>
              <a:sym typeface="Arial"/>
            </a:endParaRPr>
          </a:p>
        </p:txBody>
      </p:sp>
      <p:grpSp>
        <p:nvGrpSpPr>
          <p:cNvPr id="322" name="Google Shape;322;p27"/>
          <p:cNvGrpSpPr/>
          <p:nvPr/>
        </p:nvGrpSpPr>
        <p:grpSpPr>
          <a:xfrm>
            <a:off x="2918587" y="1892934"/>
            <a:ext cx="5351145" cy="4180204"/>
            <a:chOff x="2918587" y="1892934"/>
            <a:chExt cx="5351145" cy="4180204"/>
          </a:xfrm>
        </p:grpSpPr>
        <p:sp>
          <p:nvSpPr>
            <p:cNvPr id="323" name="Google Shape;323;p27"/>
            <p:cNvSpPr/>
            <p:nvPr/>
          </p:nvSpPr>
          <p:spPr>
            <a:xfrm>
              <a:off x="2918587" y="1892934"/>
              <a:ext cx="5351145" cy="4180204"/>
            </a:xfrm>
            <a:custGeom>
              <a:rect b="b" l="l" r="r" t="t"/>
              <a:pathLst>
                <a:path extrusionOk="0" h="4180204" w="5351145">
                  <a:moveTo>
                    <a:pt x="654050" y="1008761"/>
                  </a:moveTo>
                  <a:lnTo>
                    <a:pt x="636765" y="980948"/>
                  </a:lnTo>
                  <a:lnTo>
                    <a:pt x="609092" y="936371"/>
                  </a:lnTo>
                  <a:lnTo>
                    <a:pt x="592442" y="963523"/>
                  </a:lnTo>
                  <a:lnTo>
                    <a:pt x="285115" y="774700"/>
                  </a:lnTo>
                  <a:lnTo>
                    <a:pt x="278511" y="785622"/>
                  </a:lnTo>
                  <a:lnTo>
                    <a:pt x="585825" y="974305"/>
                  </a:lnTo>
                  <a:lnTo>
                    <a:pt x="569214" y="1001395"/>
                  </a:lnTo>
                  <a:lnTo>
                    <a:pt x="654050" y="1008761"/>
                  </a:lnTo>
                  <a:close/>
                </a:path>
                <a:path extrusionOk="0" h="4180204" w="5351145">
                  <a:moveTo>
                    <a:pt x="716534" y="2853055"/>
                  </a:moveTo>
                  <a:lnTo>
                    <a:pt x="707161" y="2845435"/>
                  </a:lnTo>
                  <a:lnTo>
                    <a:pt x="650494" y="2799334"/>
                  </a:lnTo>
                  <a:lnTo>
                    <a:pt x="643597" y="2830385"/>
                  </a:lnTo>
                  <a:lnTo>
                    <a:pt x="2794" y="2688082"/>
                  </a:lnTo>
                  <a:lnTo>
                    <a:pt x="0" y="2700528"/>
                  </a:lnTo>
                  <a:lnTo>
                    <a:pt x="640867" y="2842717"/>
                  </a:lnTo>
                  <a:lnTo>
                    <a:pt x="633984" y="2873756"/>
                  </a:lnTo>
                  <a:lnTo>
                    <a:pt x="716534" y="2853055"/>
                  </a:lnTo>
                  <a:close/>
                </a:path>
                <a:path extrusionOk="0" h="4180204" w="5351145">
                  <a:moveTo>
                    <a:pt x="2057146" y="4142105"/>
                  </a:moveTo>
                  <a:lnTo>
                    <a:pt x="2044446" y="4135755"/>
                  </a:lnTo>
                  <a:lnTo>
                    <a:pt x="1980946" y="4104005"/>
                  </a:lnTo>
                  <a:lnTo>
                    <a:pt x="1980946" y="4135755"/>
                  </a:lnTo>
                  <a:lnTo>
                    <a:pt x="726821" y="4135755"/>
                  </a:lnTo>
                  <a:lnTo>
                    <a:pt x="726821" y="4148455"/>
                  </a:lnTo>
                  <a:lnTo>
                    <a:pt x="1980946" y="4148455"/>
                  </a:lnTo>
                  <a:lnTo>
                    <a:pt x="1980946" y="4180205"/>
                  </a:lnTo>
                  <a:lnTo>
                    <a:pt x="2044446" y="4148455"/>
                  </a:lnTo>
                  <a:lnTo>
                    <a:pt x="2057146" y="4142105"/>
                  </a:lnTo>
                  <a:close/>
                </a:path>
                <a:path extrusionOk="0" h="4180204" w="5351145">
                  <a:moveTo>
                    <a:pt x="4004564" y="11938"/>
                  </a:moveTo>
                  <a:lnTo>
                    <a:pt x="4000500" y="0"/>
                  </a:lnTo>
                  <a:lnTo>
                    <a:pt x="3518611" y="166293"/>
                  </a:lnTo>
                  <a:lnTo>
                    <a:pt x="3508248" y="136271"/>
                  </a:lnTo>
                  <a:lnTo>
                    <a:pt x="3448685" y="197231"/>
                  </a:lnTo>
                  <a:lnTo>
                    <a:pt x="3533140" y="208280"/>
                  </a:lnTo>
                  <a:lnTo>
                    <a:pt x="3524224" y="182499"/>
                  </a:lnTo>
                  <a:lnTo>
                    <a:pt x="3522789" y="178358"/>
                  </a:lnTo>
                  <a:lnTo>
                    <a:pt x="4004564" y="11938"/>
                  </a:lnTo>
                  <a:close/>
                </a:path>
                <a:path extrusionOk="0" h="4180204" w="5351145">
                  <a:moveTo>
                    <a:pt x="5322951" y="3611118"/>
                  </a:moveTo>
                  <a:lnTo>
                    <a:pt x="4954803" y="3418916"/>
                  </a:lnTo>
                  <a:lnTo>
                    <a:pt x="4957889" y="3412998"/>
                  </a:lnTo>
                  <a:lnTo>
                    <a:pt x="4969510" y="3390773"/>
                  </a:lnTo>
                  <a:lnTo>
                    <a:pt x="4884293" y="3389249"/>
                  </a:lnTo>
                  <a:lnTo>
                    <a:pt x="4934204" y="3458337"/>
                  </a:lnTo>
                  <a:lnTo>
                    <a:pt x="4948910" y="3430193"/>
                  </a:lnTo>
                  <a:lnTo>
                    <a:pt x="5316982" y="3622421"/>
                  </a:lnTo>
                  <a:lnTo>
                    <a:pt x="5322951" y="3611118"/>
                  </a:lnTo>
                  <a:close/>
                </a:path>
                <a:path extrusionOk="0" h="4180204" w="5351145">
                  <a:moveTo>
                    <a:pt x="5350764" y="1015111"/>
                  </a:moveTo>
                  <a:lnTo>
                    <a:pt x="5350510" y="1002411"/>
                  </a:lnTo>
                  <a:lnTo>
                    <a:pt x="4969522" y="1008811"/>
                  </a:lnTo>
                  <a:lnTo>
                    <a:pt x="4969002" y="977011"/>
                  </a:lnTo>
                  <a:lnTo>
                    <a:pt x="4893437" y="1016381"/>
                  </a:lnTo>
                  <a:lnTo>
                    <a:pt x="4970272" y="1053211"/>
                  </a:lnTo>
                  <a:lnTo>
                    <a:pt x="4969738" y="1021715"/>
                  </a:lnTo>
                  <a:lnTo>
                    <a:pt x="4969738" y="1021511"/>
                  </a:lnTo>
                  <a:lnTo>
                    <a:pt x="5350764" y="1015111"/>
                  </a:lnTo>
                  <a:close/>
                </a:path>
              </a:pathLst>
            </a:custGeom>
            <a:solidFill>
              <a:srgbClr val="4471C4"/>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24" name="Google Shape;324;p27"/>
            <p:cNvSpPr/>
            <p:nvPr/>
          </p:nvSpPr>
          <p:spPr>
            <a:xfrm>
              <a:off x="6044183" y="3785616"/>
              <a:ext cx="1044575" cy="1242060"/>
            </a:xfrm>
            <a:custGeom>
              <a:rect b="b" l="l" r="r" t="t"/>
              <a:pathLst>
                <a:path extrusionOk="0" h="1242060" w="1044575">
                  <a:moveTo>
                    <a:pt x="0" y="1242059"/>
                  </a:moveTo>
                  <a:lnTo>
                    <a:pt x="876299" y="0"/>
                  </a:lnTo>
                </a:path>
                <a:path extrusionOk="0" h="1242060" w="1044575">
                  <a:moveTo>
                    <a:pt x="877823" y="0"/>
                  </a:moveTo>
                  <a:lnTo>
                    <a:pt x="1044574" y="466089"/>
                  </a:lnTo>
                </a:path>
                <a:path extrusionOk="0" h="1242060" w="1044575">
                  <a:moveTo>
                    <a:pt x="0" y="1240916"/>
                  </a:moveTo>
                  <a:lnTo>
                    <a:pt x="579373" y="1124711"/>
                  </a:lnTo>
                </a:path>
              </a:pathLst>
            </a:custGeom>
            <a:noFill/>
            <a:ln cap="flat" cmpd="sng" w="9525">
              <a:solidFill>
                <a:srgbClr val="4471C4"/>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25" name="Google Shape;325;p27"/>
            <p:cNvSpPr/>
            <p:nvPr/>
          </p:nvSpPr>
          <p:spPr>
            <a:xfrm>
              <a:off x="7089647" y="3982211"/>
              <a:ext cx="1041400" cy="76200"/>
            </a:xfrm>
            <a:custGeom>
              <a:rect b="b" l="l" r="r" t="t"/>
              <a:pathLst>
                <a:path extrusionOk="0" h="76200" w="1041400">
                  <a:moveTo>
                    <a:pt x="965200" y="0"/>
                  </a:moveTo>
                  <a:lnTo>
                    <a:pt x="965200" y="76200"/>
                  </a:lnTo>
                  <a:lnTo>
                    <a:pt x="1028700" y="44450"/>
                  </a:lnTo>
                  <a:lnTo>
                    <a:pt x="977900" y="44450"/>
                  </a:lnTo>
                  <a:lnTo>
                    <a:pt x="977900" y="31750"/>
                  </a:lnTo>
                  <a:lnTo>
                    <a:pt x="1028700" y="31750"/>
                  </a:lnTo>
                  <a:lnTo>
                    <a:pt x="965200" y="0"/>
                  </a:lnTo>
                  <a:close/>
                </a:path>
                <a:path extrusionOk="0" h="76200" w="1041400">
                  <a:moveTo>
                    <a:pt x="965200" y="31750"/>
                  </a:moveTo>
                  <a:lnTo>
                    <a:pt x="0" y="31750"/>
                  </a:lnTo>
                  <a:lnTo>
                    <a:pt x="0" y="44450"/>
                  </a:lnTo>
                  <a:lnTo>
                    <a:pt x="965200" y="44450"/>
                  </a:lnTo>
                  <a:lnTo>
                    <a:pt x="965200" y="31750"/>
                  </a:lnTo>
                  <a:close/>
                </a:path>
                <a:path extrusionOk="0" h="76200" w="1041400">
                  <a:moveTo>
                    <a:pt x="1028700" y="31750"/>
                  </a:moveTo>
                  <a:lnTo>
                    <a:pt x="977900" y="31750"/>
                  </a:lnTo>
                  <a:lnTo>
                    <a:pt x="977900" y="44450"/>
                  </a:lnTo>
                  <a:lnTo>
                    <a:pt x="1028700" y="44450"/>
                  </a:lnTo>
                  <a:lnTo>
                    <a:pt x="1041400" y="38100"/>
                  </a:lnTo>
                  <a:lnTo>
                    <a:pt x="1028700" y="31750"/>
                  </a:lnTo>
                  <a:close/>
                </a:path>
              </a:pathLst>
            </a:custGeom>
            <a:solidFill>
              <a:srgbClr val="4471C4"/>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grpSp>
      <p:sp>
        <p:nvSpPr>
          <p:cNvPr id="326" name="Google Shape;326;p2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28"/>
          <p:cNvSpPr txBox="1"/>
          <p:nvPr>
            <p:ph type="title"/>
          </p:nvPr>
        </p:nvSpPr>
        <p:spPr>
          <a:xfrm>
            <a:off x="1170432" y="957072"/>
            <a:ext cx="57124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GWP – Sharing (Example)</a:t>
            </a:r>
            <a:endParaRPr/>
          </a:p>
        </p:txBody>
      </p:sp>
      <p:sp>
        <p:nvSpPr>
          <p:cNvPr id="332" name="Google Shape;332;p28"/>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5.2</a:t>
            </a:r>
            <a:endParaRPr sz="3600">
              <a:latin typeface="Helvetica Neue"/>
              <a:ea typeface="Helvetica Neue"/>
              <a:cs typeface="Helvetica Neue"/>
              <a:sym typeface="Helvetica Neue"/>
            </a:endParaRPr>
          </a:p>
        </p:txBody>
      </p:sp>
      <p:sp>
        <p:nvSpPr>
          <p:cNvPr id="333" name="Google Shape;333;p28"/>
          <p:cNvSpPr txBox="1"/>
          <p:nvPr/>
        </p:nvSpPr>
        <p:spPr>
          <a:xfrm rot="-5400000">
            <a:off x="700975" y="4082016"/>
            <a:ext cx="1797050" cy="446405"/>
          </a:xfrm>
          <a:prstGeom prst="rect">
            <a:avLst/>
          </a:prstGeom>
          <a:noFill/>
          <a:ln>
            <a:noFill/>
          </a:ln>
        </p:spPr>
        <p:txBody>
          <a:bodyPr anchorCtr="0" anchor="t" bIns="0" lIns="0" spcFirstLastPara="1" rIns="0" wrap="square" tIns="0">
            <a:spAutoFit/>
          </a:bodyPr>
          <a:lstStyle/>
          <a:p>
            <a:pPr indent="0" lvl="0" marL="12700" rtl="0" algn="l">
              <a:lnSpc>
                <a:spcPct val="98333"/>
              </a:lnSpc>
              <a:spcBef>
                <a:spcPts val="0"/>
              </a:spcBef>
              <a:spcAft>
                <a:spcPts val="0"/>
              </a:spcAft>
              <a:buNone/>
            </a:pPr>
            <a:r>
              <a:rPr lang="en-US" sz="3300">
                <a:latin typeface="Calibri"/>
                <a:ea typeface="Calibri"/>
                <a:cs typeface="Calibri"/>
                <a:sym typeface="Calibri"/>
              </a:rPr>
              <a:t>Scenario 1</a:t>
            </a:r>
            <a:endParaRPr sz="3300">
              <a:latin typeface="Calibri"/>
              <a:ea typeface="Calibri"/>
              <a:cs typeface="Calibri"/>
              <a:sym typeface="Calibri"/>
            </a:endParaRPr>
          </a:p>
        </p:txBody>
      </p:sp>
      <p:sp>
        <p:nvSpPr>
          <p:cNvPr id="334" name="Google Shape;334;p28"/>
          <p:cNvSpPr/>
          <p:nvPr/>
        </p:nvSpPr>
        <p:spPr>
          <a:xfrm>
            <a:off x="1816607" y="3011423"/>
            <a:ext cx="2295525" cy="3197860"/>
          </a:xfrm>
          <a:custGeom>
            <a:rect b="b" l="l" r="r" t="t"/>
            <a:pathLst>
              <a:path extrusionOk="0" h="3197860" w="2295525">
                <a:moveTo>
                  <a:pt x="2295144" y="0"/>
                </a:moveTo>
                <a:lnTo>
                  <a:pt x="0" y="0"/>
                </a:lnTo>
                <a:lnTo>
                  <a:pt x="0" y="3197352"/>
                </a:lnTo>
                <a:lnTo>
                  <a:pt x="2295144" y="3197352"/>
                </a:lnTo>
                <a:lnTo>
                  <a:pt x="2295144" y="0"/>
                </a:lnTo>
                <a:close/>
              </a:path>
            </a:pathLst>
          </a:custGeom>
          <a:solidFill>
            <a:srgbClr val="EC7C30"/>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35" name="Google Shape;335;p28"/>
          <p:cNvSpPr txBox="1"/>
          <p:nvPr/>
        </p:nvSpPr>
        <p:spPr>
          <a:xfrm>
            <a:off x="1952879" y="3394964"/>
            <a:ext cx="1794510" cy="484505"/>
          </a:xfrm>
          <a:prstGeom prst="rect">
            <a:avLst/>
          </a:prstGeom>
          <a:noFill/>
          <a:ln>
            <a:noFill/>
          </a:ln>
        </p:spPr>
        <p:txBody>
          <a:bodyPr anchorCtr="0" anchor="t" bIns="0" lIns="0" spcFirstLastPara="1" rIns="0" wrap="square" tIns="13950">
            <a:spAutoFit/>
          </a:bodyPr>
          <a:lstStyle/>
          <a:p>
            <a:pPr indent="-115570" lvl="0" marL="115570" rtl="0" algn="l">
              <a:lnSpc>
                <a:spcPct val="100000"/>
              </a:lnSpc>
              <a:spcBef>
                <a:spcPts val="0"/>
              </a:spcBef>
              <a:spcAft>
                <a:spcPts val="0"/>
              </a:spcAft>
              <a:buClr>
                <a:srgbClr val="FFFFFF"/>
              </a:buClr>
              <a:buSzPts val="1500"/>
              <a:buFont typeface="Quattrocento Sans"/>
              <a:buChar char="•"/>
            </a:pPr>
            <a:r>
              <a:rPr lang="en-US" sz="1500">
                <a:solidFill>
                  <a:srgbClr val="FFFFFF"/>
                </a:solidFill>
                <a:latin typeface="Quattrocento Sans"/>
                <a:ea typeface="Quattrocento Sans"/>
                <a:cs typeface="Quattrocento Sans"/>
                <a:sym typeface="Quattrocento Sans"/>
              </a:rPr>
              <a:t>100% mandate with</a:t>
            </a:r>
            <a:endParaRPr sz="1500">
              <a:latin typeface="Quattrocento Sans"/>
              <a:ea typeface="Quattrocento Sans"/>
              <a:cs typeface="Quattrocento Sans"/>
              <a:sym typeface="Quattrocento Sans"/>
            </a:endParaRPr>
          </a:p>
          <a:p>
            <a:pPr indent="0" lvl="0" marL="115570" rtl="0" algn="l">
              <a:lnSpc>
                <a:spcPct val="100000"/>
              </a:lnSpc>
              <a:spcBef>
                <a:spcPts val="0"/>
              </a:spcBef>
              <a:spcAft>
                <a:spcPts val="0"/>
              </a:spcAft>
              <a:buNone/>
            </a:pPr>
            <a:r>
              <a:rPr lang="en-US" sz="1500">
                <a:solidFill>
                  <a:srgbClr val="FFFFFF"/>
                </a:solidFill>
                <a:latin typeface="Quattrocento Sans"/>
                <a:ea typeface="Quattrocento Sans"/>
                <a:cs typeface="Quattrocento Sans"/>
                <a:sym typeface="Quattrocento Sans"/>
              </a:rPr>
              <a:t>XYZ Insurance.</a:t>
            </a:r>
            <a:endParaRPr sz="1500">
              <a:latin typeface="Quattrocento Sans"/>
              <a:ea typeface="Quattrocento Sans"/>
              <a:cs typeface="Quattrocento Sans"/>
              <a:sym typeface="Quattrocento Sans"/>
            </a:endParaRPr>
          </a:p>
        </p:txBody>
      </p:sp>
      <p:sp>
        <p:nvSpPr>
          <p:cNvPr id="336" name="Google Shape;336;p28"/>
          <p:cNvSpPr txBox="1"/>
          <p:nvPr/>
        </p:nvSpPr>
        <p:spPr>
          <a:xfrm>
            <a:off x="1952879" y="4157217"/>
            <a:ext cx="2002155" cy="710565"/>
          </a:xfrm>
          <a:prstGeom prst="rect">
            <a:avLst/>
          </a:prstGeom>
          <a:noFill/>
          <a:ln>
            <a:noFill/>
          </a:ln>
        </p:spPr>
        <p:txBody>
          <a:bodyPr anchorCtr="0" anchor="t" bIns="0" lIns="0" spcFirstLastPara="1" rIns="0" wrap="square" tIns="13950">
            <a:spAutoFit/>
          </a:bodyPr>
          <a:lstStyle/>
          <a:p>
            <a:pPr indent="-115570" lvl="0" marL="115570" rtl="0" algn="l">
              <a:lnSpc>
                <a:spcPct val="119266"/>
              </a:lnSpc>
              <a:spcBef>
                <a:spcPts val="0"/>
              </a:spcBef>
              <a:spcAft>
                <a:spcPts val="0"/>
              </a:spcAft>
              <a:buClr>
                <a:srgbClr val="FFFFFF"/>
              </a:buClr>
              <a:buSzPts val="1500"/>
              <a:buFont typeface="Quattrocento Sans"/>
              <a:buChar char="•"/>
            </a:pPr>
            <a:r>
              <a:rPr lang="en-US" sz="1500">
                <a:solidFill>
                  <a:srgbClr val="FFFFFF"/>
                </a:solidFill>
                <a:latin typeface="Quattrocento Sans"/>
                <a:ea typeface="Quattrocento Sans"/>
                <a:cs typeface="Quattrocento Sans"/>
                <a:sym typeface="Quattrocento Sans"/>
              </a:rPr>
              <a:t>Ans. :- Rs. 1000</a:t>
            </a:r>
            <a:endParaRPr sz="1500">
              <a:latin typeface="Quattrocento Sans"/>
              <a:ea typeface="Quattrocento Sans"/>
              <a:cs typeface="Quattrocento Sans"/>
              <a:sym typeface="Quattrocento Sans"/>
            </a:endParaRPr>
          </a:p>
          <a:p>
            <a:pPr indent="0" lvl="0" marL="115570" rtl="0" algn="l">
              <a:lnSpc>
                <a:spcPct val="119266"/>
              </a:lnSpc>
              <a:spcBef>
                <a:spcPts val="0"/>
              </a:spcBef>
              <a:spcAft>
                <a:spcPts val="0"/>
              </a:spcAft>
              <a:buNone/>
            </a:pPr>
            <a:r>
              <a:rPr lang="en-US" sz="1500">
                <a:solidFill>
                  <a:srgbClr val="FFFFFF"/>
                </a:solidFill>
                <a:latin typeface="Quattrocento Sans"/>
                <a:ea typeface="Quattrocento Sans"/>
                <a:cs typeface="Quattrocento Sans"/>
                <a:sym typeface="Quattrocento Sans"/>
              </a:rPr>
              <a:t>premium will be part</a:t>
            </a:r>
            <a:endParaRPr sz="1500">
              <a:latin typeface="Quattrocento Sans"/>
              <a:ea typeface="Quattrocento Sans"/>
              <a:cs typeface="Quattrocento Sans"/>
              <a:sym typeface="Quattrocento Sans"/>
            </a:endParaRPr>
          </a:p>
          <a:p>
            <a:pPr indent="0" lvl="0" marL="115570" rtl="0" algn="l">
              <a:lnSpc>
                <a:spcPct val="100000"/>
              </a:lnSpc>
              <a:spcBef>
                <a:spcPts val="5"/>
              </a:spcBef>
              <a:spcAft>
                <a:spcPts val="0"/>
              </a:spcAft>
              <a:buNone/>
            </a:pPr>
            <a:r>
              <a:rPr lang="en-US" sz="1500">
                <a:solidFill>
                  <a:srgbClr val="FFFFFF"/>
                </a:solidFill>
                <a:latin typeface="Quattrocento Sans"/>
                <a:ea typeface="Quattrocento Sans"/>
                <a:cs typeface="Quattrocento Sans"/>
                <a:sym typeface="Quattrocento Sans"/>
              </a:rPr>
              <a:t>of XYZ Insurance GWP</a:t>
            </a:r>
            <a:endParaRPr sz="1500">
              <a:latin typeface="Quattrocento Sans"/>
              <a:ea typeface="Quattrocento Sans"/>
              <a:cs typeface="Quattrocento Sans"/>
              <a:sym typeface="Quattrocento Sans"/>
            </a:endParaRPr>
          </a:p>
        </p:txBody>
      </p:sp>
      <p:grpSp>
        <p:nvGrpSpPr>
          <p:cNvPr id="337" name="Google Shape;337;p28"/>
          <p:cNvGrpSpPr/>
          <p:nvPr/>
        </p:nvGrpSpPr>
        <p:grpSpPr>
          <a:xfrm>
            <a:off x="1356359" y="2404872"/>
            <a:ext cx="920750" cy="920750"/>
            <a:chOff x="1356359" y="2404872"/>
            <a:chExt cx="920750" cy="920750"/>
          </a:xfrm>
        </p:grpSpPr>
        <p:sp>
          <p:nvSpPr>
            <p:cNvPr id="338" name="Google Shape;338;p28"/>
            <p:cNvSpPr/>
            <p:nvPr/>
          </p:nvSpPr>
          <p:spPr>
            <a:xfrm>
              <a:off x="1356359" y="2404872"/>
              <a:ext cx="920750" cy="920750"/>
            </a:xfrm>
            <a:custGeom>
              <a:rect b="b" l="l" r="r" t="t"/>
              <a:pathLst>
                <a:path extrusionOk="0" h="920750" w="920750">
                  <a:moveTo>
                    <a:pt x="920496" y="0"/>
                  </a:moveTo>
                  <a:lnTo>
                    <a:pt x="0" y="0"/>
                  </a:lnTo>
                  <a:lnTo>
                    <a:pt x="0" y="920496"/>
                  </a:lnTo>
                  <a:lnTo>
                    <a:pt x="920496" y="920496"/>
                  </a:lnTo>
                  <a:lnTo>
                    <a:pt x="920496" y="0"/>
                  </a:lnTo>
                  <a:close/>
                </a:path>
              </a:pathLst>
            </a:custGeom>
            <a:solidFill>
              <a:srgbClr val="F6CCBD"/>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39" name="Google Shape;339;p28"/>
            <p:cNvSpPr/>
            <p:nvPr/>
          </p:nvSpPr>
          <p:spPr>
            <a:xfrm>
              <a:off x="1356359" y="2404872"/>
              <a:ext cx="920750" cy="920750"/>
            </a:xfrm>
            <a:custGeom>
              <a:rect b="b" l="l" r="r" t="t"/>
              <a:pathLst>
                <a:path extrusionOk="0" h="920750" w="920750">
                  <a:moveTo>
                    <a:pt x="0" y="920496"/>
                  </a:moveTo>
                  <a:lnTo>
                    <a:pt x="920496" y="920496"/>
                  </a:lnTo>
                  <a:lnTo>
                    <a:pt x="920496" y="0"/>
                  </a:lnTo>
                  <a:lnTo>
                    <a:pt x="0" y="0"/>
                  </a:lnTo>
                  <a:lnTo>
                    <a:pt x="0" y="920496"/>
                  </a:lnTo>
                  <a:close/>
                </a:path>
              </a:pathLst>
            </a:custGeom>
            <a:noFill/>
            <a:ln cap="flat" cmpd="sng" w="121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grpSp>
      <p:sp>
        <p:nvSpPr>
          <p:cNvPr id="340" name="Google Shape;340;p28"/>
          <p:cNvSpPr txBox="1"/>
          <p:nvPr/>
        </p:nvSpPr>
        <p:spPr>
          <a:xfrm rot="-5400000">
            <a:off x="4064279" y="4082946"/>
            <a:ext cx="1795145" cy="446405"/>
          </a:xfrm>
          <a:prstGeom prst="rect">
            <a:avLst/>
          </a:prstGeom>
          <a:noFill/>
          <a:ln>
            <a:noFill/>
          </a:ln>
        </p:spPr>
        <p:txBody>
          <a:bodyPr anchorCtr="0" anchor="t" bIns="0" lIns="0" spcFirstLastPara="1" rIns="0" wrap="square" tIns="0">
            <a:spAutoFit/>
          </a:bodyPr>
          <a:lstStyle/>
          <a:p>
            <a:pPr indent="0" lvl="0" marL="12700" rtl="0" algn="l">
              <a:lnSpc>
                <a:spcPct val="98333"/>
              </a:lnSpc>
              <a:spcBef>
                <a:spcPts val="0"/>
              </a:spcBef>
              <a:spcAft>
                <a:spcPts val="0"/>
              </a:spcAft>
              <a:buNone/>
            </a:pPr>
            <a:r>
              <a:rPr lang="en-US" sz="3300">
                <a:latin typeface="Calibri"/>
                <a:ea typeface="Calibri"/>
                <a:cs typeface="Calibri"/>
                <a:sym typeface="Calibri"/>
              </a:rPr>
              <a:t>Scenario 2</a:t>
            </a:r>
            <a:endParaRPr sz="3300">
              <a:latin typeface="Calibri"/>
              <a:ea typeface="Calibri"/>
              <a:cs typeface="Calibri"/>
              <a:sym typeface="Calibri"/>
            </a:endParaRPr>
          </a:p>
        </p:txBody>
      </p:sp>
      <p:sp>
        <p:nvSpPr>
          <p:cNvPr id="341" name="Google Shape;341;p28"/>
          <p:cNvSpPr/>
          <p:nvPr/>
        </p:nvSpPr>
        <p:spPr>
          <a:xfrm>
            <a:off x="5178552" y="3011423"/>
            <a:ext cx="2295525" cy="3197860"/>
          </a:xfrm>
          <a:custGeom>
            <a:rect b="b" l="l" r="r" t="t"/>
            <a:pathLst>
              <a:path extrusionOk="0" h="3197860" w="2295525">
                <a:moveTo>
                  <a:pt x="2295144" y="0"/>
                </a:moveTo>
                <a:lnTo>
                  <a:pt x="0" y="0"/>
                </a:lnTo>
                <a:lnTo>
                  <a:pt x="0" y="3197352"/>
                </a:lnTo>
                <a:lnTo>
                  <a:pt x="2295144" y="3197352"/>
                </a:lnTo>
                <a:lnTo>
                  <a:pt x="2295144" y="0"/>
                </a:lnTo>
                <a:close/>
              </a:path>
            </a:pathLst>
          </a:custGeom>
          <a:solidFill>
            <a:srgbClr val="C4816F"/>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42" name="Google Shape;342;p28"/>
          <p:cNvSpPr txBox="1"/>
          <p:nvPr/>
        </p:nvSpPr>
        <p:spPr>
          <a:xfrm>
            <a:off x="5315458" y="3394964"/>
            <a:ext cx="1978660" cy="942340"/>
          </a:xfrm>
          <a:prstGeom prst="rect">
            <a:avLst/>
          </a:prstGeom>
          <a:noFill/>
          <a:ln>
            <a:noFill/>
          </a:ln>
        </p:spPr>
        <p:txBody>
          <a:bodyPr anchorCtr="0" anchor="t" bIns="0" lIns="0" spcFirstLastPara="1" rIns="0" wrap="square" tIns="13950">
            <a:spAutoFit/>
          </a:bodyPr>
          <a:lstStyle/>
          <a:p>
            <a:pPr indent="-115570" lvl="0" marL="115570" marR="5080" rtl="0" algn="l">
              <a:lnSpc>
                <a:spcPct val="100000"/>
              </a:lnSpc>
              <a:spcBef>
                <a:spcPts val="0"/>
              </a:spcBef>
              <a:spcAft>
                <a:spcPts val="0"/>
              </a:spcAft>
              <a:buClr>
                <a:srgbClr val="FFFFFF"/>
              </a:buClr>
              <a:buSzPts val="1500"/>
              <a:buFont typeface="Quattrocento Sans"/>
              <a:buChar char="•"/>
            </a:pPr>
            <a:r>
              <a:rPr lang="en-US" sz="1500">
                <a:solidFill>
                  <a:srgbClr val="FFFFFF"/>
                </a:solidFill>
                <a:latin typeface="Quattrocento Sans"/>
                <a:ea typeface="Quattrocento Sans"/>
                <a:cs typeface="Quattrocento Sans"/>
                <a:sym typeface="Quattrocento Sans"/>
              </a:rPr>
              <a:t>XYZ Insurance as leader with 70% share &amp; Oriental as 30% share as follower.</a:t>
            </a:r>
            <a:endParaRPr sz="1500">
              <a:latin typeface="Quattrocento Sans"/>
              <a:ea typeface="Quattrocento Sans"/>
              <a:cs typeface="Quattrocento Sans"/>
              <a:sym typeface="Quattrocento Sans"/>
            </a:endParaRPr>
          </a:p>
        </p:txBody>
      </p:sp>
      <p:sp>
        <p:nvSpPr>
          <p:cNvPr id="343" name="Google Shape;343;p28"/>
          <p:cNvSpPr txBox="1"/>
          <p:nvPr/>
        </p:nvSpPr>
        <p:spPr>
          <a:xfrm>
            <a:off x="5315458" y="4611751"/>
            <a:ext cx="2002789" cy="1167765"/>
          </a:xfrm>
          <a:prstGeom prst="rect">
            <a:avLst/>
          </a:prstGeom>
          <a:noFill/>
          <a:ln>
            <a:noFill/>
          </a:ln>
        </p:spPr>
        <p:txBody>
          <a:bodyPr anchorCtr="0" anchor="t" bIns="0" lIns="0" spcFirstLastPara="1" rIns="0" wrap="square" tIns="14600">
            <a:spAutoFit/>
          </a:bodyPr>
          <a:lstStyle/>
          <a:p>
            <a:pPr indent="-115570" lvl="0" marL="115570" marR="5080" rtl="0" algn="l">
              <a:lnSpc>
                <a:spcPct val="99700"/>
              </a:lnSpc>
              <a:spcBef>
                <a:spcPts val="0"/>
              </a:spcBef>
              <a:spcAft>
                <a:spcPts val="0"/>
              </a:spcAft>
              <a:buClr>
                <a:srgbClr val="FFFFFF"/>
              </a:buClr>
              <a:buSzPts val="1500"/>
              <a:buFont typeface="Quattrocento Sans"/>
              <a:buChar char="•"/>
            </a:pPr>
            <a:r>
              <a:rPr lang="en-US" sz="1500">
                <a:solidFill>
                  <a:srgbClr val="FFFFFF"/>
                </a:solidFill>
                <a:latin typeface="Quattrocento Sans"/>
                <a:ea typeface="Quattrocento Sans"/>
                <a:cs typeface="Quattrocento Sans"/>
                <a:sym typeface="Quattrocento Sans"/>
              </a:rPr>
              <a:t>Ans. :- Rs. 700 premium will be part of XYZ Insurance GWP &amp; rest will be part of oriental.</a:t>
            </a:r>
            <a:endParaRPr sz="1500">
              <a:latin typeface="Quattrocento Sans"/>
              <a:ea typeface="Quattrocento Sans"/>
              <a:cs typeface="Quattrocento Sans"/>
              <a:sym typeface="Quattrocento Sans"/>
            </a:endParaRPr>
          </a:p>
        </p:txBody>
      </p:sp>
      <p:grpSp>
        <p:nvGrpSpPr>
          <p:cNvPr id="344" name="Google Shape;344;p28"/>
          <p:cNvGrpSpPr/>
          <p:nvPr/>
        </p:nvGrpSpPr>
        <p:grpSpPr>
          <a:xfrm>
            <a:off x="4718304" y="2404872"/>
            <a:ext cx="920750" cy="920750"/>
            <a:chOff x="4718304" y="2404872"/>
            <a:chExt cx="920750" cy="920750"/>
          </a:xfrm>
        </p:grpSpPr>
        <p:sp>
          <p:nvSpPr>
            <p:cNvPr id="345" name="Google Shape;345;p28"/>
            <p:cNvSpPr/>
            <p:nvPr/>
          </p:nvSpPr>
          <p:spPr>
            <a:xfrm>
              <a:off x="4718304" y="2404872"/>
              <a:ext cx="920750" cy="920750"/>
            </a:xfrm>
            <a:custGeom>
              <a:rect b="b" l="l" r="r" t="t"/>
              <a:pathLst>
                <a:path extrusionOk="0" h="920750" w="920750">
                  <a:moveTo>
                    <a:pt x="920496" y="0"/>
                  </a:moveTo>
                  <a:lnTo>
                    <a:pt x="0" y="0"/>
                  </a:lnTo>
                  <a:lnTo>
                    <a:pt x="0" y="920496"/>
                  </a:lnTo>
                  <a:lnTo>
                    <a:pt x="920496" y="920496"/>
                  </a:lnTo>
                  <a:lnTo>
                    <a:pt x="920496" y="0"/>
                  </a:lnTo>
                  <a:close/>
                </a:path>
              </a:pathLst>
            </a:custGeom>
            <a:solidFill>
              <a:srgbClr val="E8CECA"/>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46" name="Google Shape;346;p28"/>
            <p:cNvSpPr/>
            <p:nvPr/>
          </p:nvSpPr>
          <p:spPr>
            <a:xfrm>
              <a:off x="4718304" y="2404872"/>
              <a:ext cx="920750" cy="920750"/>
            </a:xfrm>
            <a:custGeom>
              <a:rect b="b" l="l" r="r" t="t"/>
              <a:pathLst>
                <a:path extrusionOk="0" h="920750" w="920750">
                  <a:moveTo>
                    <a:pt x="0" y="920496"/>
                  </a:moveTo>
                  <a:lnTo>
                    <a:pt x="920496" y="920496"/>
                  </a:lnTo>
                  <a:lnTo>
                    <a:pt x="920496" y="0"/>
                  </a:lnTo>
                  <a:lnTo>
                    <a:pt x="0" y="0"/>
                  </a:lnTo>
                  <a:lnTo>
                    <a:pt x="0" y="920496"/>
                  </a:lnTo>
                  <a:close/>
                </a:path>
              </a:pathLst>
            </a:custGeom>
            <a:noFill/>
            <a:ln cap="flat" cmpd="sng" w="121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grpSp>
      <p:sp>
        <p:nvSpPr>
          <p:cNvPr id="347" name="Google Shape;347;p28"/>
          <p:cNvSpPr txBox="1"/>
          <p:nvPr/>
        </p:nvSpPr>
        <p:spPr>
          <a:xfrm rot="-5400000">
            <a:off x="7427340" y="4082965"/>
            <a:ext cx="1795145" cy="446405"/>
          </a:xfrm>
          <a:prstGeom prst="rect">
            <a:avLst/>
          </a:prstGeom>
          <a:noFill/>
          <a:ln>
            <a:noFill/>
          </a:ln>
        </p:spPr>
        <p:txBody>
          <a:bodyPr anchorCtr="0" anchor="t" bIns="0" lIns="0" spcFirstLastPara="1" rIns="0" wrap="square" tIns="0">
            <a:spAutoFit/>
          </a:bodyPr>
          <a:lstStyle/>
          <a:p>
            <a:pPr indent="0" lvl="0" marL="12700" rtl="0" algn="l">
              <a:lnSpc>
                <a:spcPct val="98333"/>
              </a:lnSpc>
              <a:spcBef>
                <a:spcPts val="0"/>
              </a:spcBef>
              <a:spcAft>
                <a:spcPts val="0"/>
              </a:spcAft>
              <a:buNone/>
            </a:pPr>
            <a:r>
              <a:rPr lang="en-US" sz="3300">
                <a:latin typeface="Calibri"/>
                <a:ea typeface="Calibri"/>
                <a:cs typeface="Calibri"/>
                <a:sym typeface="Calibri"/>
              </a:rPr>
              <a:t>Scenario 3</a:t>
            </a:r>
            <a:endParaRPr sz="3300">
              <a:latin typeface="Calibri"/>
              <a:ea typeface="Calibri"/>
              <a:cs typeface="Calibri"/>
              <a:sym typeface="Calibri"/>
            </a:endParaRPr>
          </a:p>
        </p:txBody>
      </p:sp>
      <p:sp>
        <p:nvSpPr>
          <p:cNvPr id="348" name="Google Shape;348;p28"/>
          <p:cNvSpPr/>
          <p:nvPr/>
        </p:nvSpPr>
        <p:spPr>
          <a:xfrm>
            <a:off x="8540495" y="3011423"/>
            <a:ext cx="2295525" cy="3197860"/>
          </a:xfrm>
          <a:custGeom>
            <a:rect b="b" l="l" r="r" t="t"/>
            <a:pathLst>
              <a:path extrusionOk="0" h="3197860" w="2295525">
                <a:moveTo>
                  <a:pt x="2295144" y="0"/>
                </a:moveTo>
                <a:lnTo>
                  <a:pt x="0" y="0"/>
                </a:lnTo>
                <a:lnTo>
                  <a:pt x="0" y="3197352"/>
                </a:lnTo>
                <a:lnTo>
                  <a:pt x="2295144" y="3197352"/>
                </a:lnTo>
                <a:lnTo>
                  <a:pt x="2295144" y="0"/>
                </a:lnTo>
                <a:close/>
              </a:path>
            </a:pathLst>
          </a:custGeom>
          <a:solidFill>
            <a:srgbClr val="A4A4A4"/>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49" name="Google Shape;349;p28"/>
          <p:cNvSpPr txBox="1"/>
          <p:nvPr/>
        </p:nvSpPr>
        <p:spPr>
          <a:xfrm>
            <a:off x="8656955" y="3394964"/>
            <a:ext cx="1986280" cy="999490"/>
          </a:xfrm>
          <a:prstGeom prst="rect">
            <a:avLst/>
          </a:prstGeom>
          <a:noFill/>
          <a:ln>
            <a:noFill/>
          </a:ln>
        </p:spPr>
        <p:txBody>
          <a:bodyPr anchorCtr="0" anchor="t" bIns="0" lIns="0" spcFirstLastPara="1" rIns="0" wrap="square" tIns="14600">
            <a:spAutoFit/>
          </a:bodyPr>
          <a:lstStyle/>
          <a:p>
            <a:pPr indent="-168910" lvl="0" marL="168910" marR="5080" rtl="0" algn="l">
              <a:lnSpc>
                <a:spcPct val="99600"/>
              </a:lnSpc>
              <a:spcBef>
                <a:spcPts val="0"/>
              </a:spcBef>
              <a:spcAft>
                <a:spcPts val="0"/>
              </a:spcAft>
              <a:buClr>
                <a:srgbClr val="FFFFFF"/>
              </a:buClr>
              <a:buSzPts val="1600"/>
              <a:buFont typeface="Quattrocento Sans"/>
              <a:buChar char="•"/>
            </a:pPr>
            <a:r>
              <a:rPr lang="en-US" sz="1600">
                <a:solidFill>
                  <a:srgbClr val="FFFFFF"/>
                </a:solidFill>
                <a:latin typeface="Quattrocento Sans"/>
                <a:ea typeface="Quattrocento Sans"/>
                <a:cs typeface="Quattrocento Sans"/>
                <a:sym typeface="Quattrocento Sans"/>
              </a:rPr>
              <a:t>XYZ Insurance as 	follower with 30% 	share &amp; Oriental as 	70% share as leader.</a:t>
            </a:r>
            <a:endParaRPr sz="1600">
              <a:latin typeface="Quattrocento Sans"/>
              <a:ea typeface="Quattrocento Sans"/>
              <a:cs typeface="Quattrocento Sans"/>
              <a:sym typeface="Quattrocento Sans"/>
            </a:endParaRPr>
          </a:p>
        </p:txBody>
      </p:sp>
      <p:sp>
        <p:nvSpPr>
          <p:cNvPr id="350" name="Google Shape;350;p28"/>
          <p:cNvSpPr txBox="1"/>
          <p:nvPr/>
        </p:nvSpPr>
        <p:spPr>
          <a:xfrm>
            <a:off x="8656955" y="4694047"/>
            <a:ext cx="2044064" cy="1243330"/>
          </a:xfrm>
          <a:prstGeom prst="rect">
            <a:avLst/>
          </a:prstGeom>
          <a:noFill/>
          <a:ln>
            <a:noFill/>
          </a:ln>
        </p:spPr>
        <p:txBody>
          <a:bodyPr anchorCtr="0" anchor="t" bIns="0" lIns="0" spcFirstLastPara="1" rIns="0" wrap="square" tIns="13950">
            <a:spAutoFit/>
          </a:bodyPr>
          <a:lstStyle/>
          <a:p>
            <a:pPr indent="-168910" lvl="0" marL="168910" marR="5080" rtl="0" algn="l">
              <a:lnSpc>
                <a:spcPct val="99700"/>
              </a:lnSpc>
              <a:spcBef>
                <a:spcPts val="0"/>
              </a:spcBef>
              <a:spcAft>
                <a:spcPts val="0"/>
              </a:spcAft>
              <a:buClr>
                <a:srgbClr val="FFFFFF"/>
              </a:buClr>
              <a:buSzPts val="1600"/>
              <a:buFont typeface="Quattrocento Sans"/>
              <a:buChar char="•"/>
            </a:pPr>
            <a:r>
              <a:rPr lang="en-US" sz="1600">
                <a:solidFill>
                  <a:srgbClr val="FFFFFF"/>
                </a:solidFill>
                <a:latin typeface="Quattrocento Sans"/>
                <a:ea typeface="Quattrocento Sans"/>
                <a:cs typeface="Quattrocento Sans"/>
                <a:sym typeface="Quattrocento Sans"/>
              </a:rPr>
              <a:t>Ans. :- Rs. 300 	premium will be part 	of XYZ Insurance 	GWP &amp; rest will be 	part of oriental.</a:t>
            </a:r>
            <a:endParaRPr sz="1600">
              <a:latin typeface="Quattrocento Sans"/>
              <a:ea typeface="Quattrocento Sans"/>
              <a:cs typeface="Quattrocento Sans"/>
              <a:sym typeface="Quattrocento Sans"/>
            </a:endParaRPr>
          </a:p>
        </p:txBody>
      </p:sp>
      <p:grpSp>
        <p:nvGrpSpPr>
          <p:cNvPr id="351" name="Google Shape;351;p28"/>
          <p:cNvGrpSpPr/>
          <p:nvPr/>
        </p:nvGrpSpPr>
        <p:grpSpPr>
          <a:xfrm>
            <a:off x="8080248" y="2404872"/>
            <a:ext cx="920750" cy="920750"/>
            <a:chOff x="8080248" y="2404872"/>
            <a:chExt cx="920750" cy="920750"/>
          </a:xfrm>
        </p:grpSpPr>
        <p:sp>
          <p:nvSpPr>
            <p:cNvPr id="352" name="Google Shape;352;p28"/>
            <p:cNvSpPr/>
            <p:nvPr/>
          </p:nvSpPr>
          <p:spPr>
            <a:xfrm>
              <a:off x="8080248" y="2404872"/>
              <a:ext cx="920750" cy="920750"/>
            </a:xfrm>
            <a:custGeom>
              <a:rect b="b" l="l" r="r" t="t"/>
              <a:pathLst>
                <a:path extrusionOk="0" h="920750" w="920750">
                  <a:moveTo>
                    <a:pt x="920496" y="0"/>
                  </a:moveTo>
                  <a:lnTo>
                    <a:pt x="0" y="0"/>
                  </a:lnTo>
                  <a:lnTo>
                    <a:pt x="0" y="920496"/>
                  </a:lnTo>
                  <a:lnTo>
                    <a:pt x="920496" y="920496"/>
                  </a:lnTo>
                  <a:lnTo>
                    <a:pt x="920496" y="0"/>
                  </a:lnTo>
                  <a:close/>
                </a:path>
              </a:pathLst>
            </a:custGeom>
            <a:solidFill>
              <a:srgbClr val="D7D7D7"/>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353" name="Google Shape;353;p28"/>
            <p:cNvSpPr/>
            <p:nvPr/>
          </p:nvSpPr>
          <p:spPr>
            <a:xfrm>
              <a:off x="8080248" y="2404872"/>
              <a:ext cx="920750" cy="920750"/>
            </a:xfrm>
            <a:custGeom>
              <a:rect b="b" l="l" r="r" t="t"/>
              <a:pathLst>
                <a:path extrusionOk="0" h="920750" w="920750">
                  <a:moveTo>
                    <a:pt x="0" y="920496"/>
                  </a:moveTo>
                  <a:lnTo>
                    <a:pt x="920496" y="920496"/>
                  </a:lnTo>
                  <a:lnTo>
                    <a:pt x="920496" y="0"/>
                  </a:lnTo>
                  <a:lnTo>
                    <a:pt x="0" y="0"/>
                  </a:lnTo>
                  <a:lnTo>
                    <a:pt x="0" y="920496"/>
                  </a:lnTo>
                  <a:close/>
                </a:path>
              </a:pathLst>
            </a:custGeom>
            <a:noFill/>
            <a:ln cap="flat" cmpd="sng" w="121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grpSp>
      <p:sp>
        <p:nvSpPr>
          <p:cNvPr id="354" name="Google Shape;354;p28"/>
          <p:cNvSpPr txBox="1"/>
          <p:nvPr/>
        </p:nvSpPr>
        <p:spPr>
          <a:xfrm>
            <a:off x="1248257" y="1818512"/>
            <a:ext cx="9798050" cy="27051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Client has paid Rs 1000 as premium for risk &amp; following mandate is provided for sharing the risk by the client.</a:t>
            </a:r>
            <a:endParaRPr sz="1600">
              <a:latin typeface="Quattrocento Sans"/>
              <a:ea typeface="Quattrocento Sans"/>
              <a:cs typeface="Quattrocento Sans"/>
              <a:sym typeface="Quattrocento Sans"/>
            </a:endParaRPr>
          </a:p>
        </p:txBody>
      </p:sp>
      <p:sp>
        <p:nvSpPr>
          <p:cNvPr id="355" name="Google Shape;355;p2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29"/>
          <p:cNvSpPr txBox="1"/>
          <p:nvPr/>
        </p:nvSpPr>
        <p:spPr>
          <a:xfrm>
            <a:off x="1170432" y="957072"/>
            <a:ext cx="16738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b="1" lang="en-US" sz="3600">
                <a:latin typeface="Arial"/>
                <a:ea typeface="Arial"/>
                <a:cs typeface="Arial"/>
                <a:sym typeface="Arial"/>
              </a:rPr>
              <a:t>GWP</a:t>
            </a:r>
            <a:endParaRPr sz="3600">
              <a:latin typeface="Arial"/>
              <a:ea typeface="Arial"/>
              <a:cs typeface="Arial"/>
              <a:sym typeface="Arial"/>
            </a:endParaRPr>
          </a:p>
        </p:txBody>
      </p:sp>
      <p:sp>
        <p:nvSpPr>
          <p:cNvPr id="361" name="Google Shape;361;p29"/>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5.2</a:t>
            </a:r>
            <a:endParaRPr sz="3600">
              <a:latin typeface="Helvetica Neue"/>
              <a:ea typeface="Helvetica Neue"/>
              <a:cs typeface="Helvetica Neue"/>
              <a:sym typeface="Helvetica Neue"/>
            </a:endParaRPr>
          </a:p>
        </p:txBody>
      </p:sp>
      <p:sp>
        <p:nvSpPr>
          <p:cNvPr id="362" name="Google Shape;362;p29"/>
          <p:cNvSpPr txBox="1"/>
          <p:nvPr/>
        </p:nvSpPr>
        <p:spPr>
          <a:xfrm>
            <a:off x="1260475" y="1830781"/>
            <a:ext cx="9692005" cy="27114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Premium is accounted on the basis of risk start date &amp; policy / endorsement booking date whichever is later.</a:t>
            </a:r>
            <a:endParaRPr sz="1600">
              <a:latin typeface="Quattrocento Sans"/>
              <a:ea typeface="Quattrocento Sans"/>
              <a:cs typeface="Quattrocento Sans"/>
              <a:sym typeface="Quattrocento Sans"/>
            </a:endParaRPr>
          </a:p>
        </p:txBody>
      </p:sp>
      <p:pic>
        <p:nvPicPr>
          <p:cNvPr id="363" name="Google Shape;363;p29"/>
          <p:cNvPicPr preferRelativeResize="0"/>
          <p:nvPr/>
        </p:nvPicPr>
        <p:blipFill rotWithShape="1">
          <a:blip r:embed="rId3">
            <a:alphaModFix/>
          </a:blip>
          <a:srcRect b="0" l="0" r="0" t="0"/>
          <a:stretch/>
        </p:blipFill>
        <p:spPr>
          <a:xfrm>
            <a:off x="1373142" y="2304288"/>
            <a:ext cx="5827922" cy="2280458"/>
          </a:xfrm>
          <a:prstGeom prst="rect">
            <a:avLst/>
          </a:prstGeom>
          <a:noFill/>
          <a:ln>
            <a:noFill/>
          </a:ln>
        </p:spPr>
      </p:pic>
      <p:sp>
        <p:nvSpPr>
          <p:cNvPr id="364" name="Google Shape;364;p2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3"/>
          <p:cNvSpPr txBox="1"/>
          <p:nvPr>
            <p:ph type="title"/>
          </p:nvPr>
        </p:nvSpPr>
        <p:spPr>
          <a:xfrm>
            <a:off x="1170432" y="957072"/>
            <a:ext cx="27279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Introduction</a:t>
            </a:r>
            <a:endParaRPr/>
          </a:p>
        </p:txBody>
      </p:sp>
      <p:sp>
        <p:nvSpPr>
          <p:cNvPr id="61" name="Google Shape;61;p3"/>
          <p:cNvSpPr txBox="1"/>
          <p:nvPr/>
        </p:nvSpPr>
        <p:spPr>
          <a:xfrm>
            <a:off x="1170432" y="2054351"/>
            <a:ext cx="10183495" cy="585470"/>
          </a:xfrm>
          <a:prstGeom prst="rect">
            <a:avLst/>
          </a:prstGeom>
          <a:solidFill>
            <a:srgbClr val="E7E6E6"/>
          </a:solidFill>
          <a:ln>
            <a:noFill/>
          </a:ln>
        </p:spPr>
        <p:txBody>
          <a:bodyPr anchorCtr="0" anchor="t" bIns="0" lIns="0" spcFirstLastPara="1" rIns="0" wrap="square" tIns="41900">
            <a:spAutoFit/>
          </a:bodyPr>
          <a:lstStyle/>
          <a:p>
            <a:pPr indent="0" lvl="0" marL="90170" rtl="0" algn="l">
              <a:lnSpc>
                <a:spcPct val="100000"/>
              </a:lnSpc>
              <a:spcBef>
                <a:spcPts val="0"/>
              </a:spcBef>
              <a:spcAft>
                <a:spcPts val="0"/>
              </a:spcAft>
              <a:buNone/>
            </a:pPr>
            <a:r>
              <a:rPr lang="en-US" sz="1600">
                <a:latin typeface="Quattrocento Sans"/>
                <a:ea typeface="Quattrocento Sans"/>
                <a:cs typeface="Quattrocento Sans"/>
                <a:sym typeface="Quattrocento Sans"/>
              </a:rPr>
              <a:t>All insurance excluding life insurance falls under general insurance. Non-life insurance is a broad category,</a:t>
            </a:r>
            <a:endParaRPr sz="1600">
              <a:latin typeface="Quattrocento Sans"/>
              <a:ea typeface="Quattrocento Sans"/>
              <a:cs typeface="Quattrocento Sans"/>
              <a:sym typeface="Quattrocento Sans"/>
            </a:endParaRPr>
          </a:p>
          <a:p>
            <a:pPr indent="0" lvl="0" marL="90170" rtl="0" algn="l">
              <a:lnSpc>
                <a:spcPct val="100000"/>
              </a:lnSpc>
              <a:spcBef>
                <a:spcPts val="0"/>
              </a:spcBef>
              <a:spcAft>
                <a:spcPts val="0"/>
              </a:spcAft>
              <a:buNone/>
            </a:pPr>
            <a:r>
              <a:rPr lang="en-US" sz="1600">
                <a:latin typeface="Quattrocento Sans"/>
                <a:ea typeface="Quattrocento Sans"/>
                <a:cs typeface="Quattrocento Sans"/>
                <a:sym typeface="Quattrocento Sans"/>
              </a:rPr>
              <a:t>including protection on both people and things. Non-life insurance is also called General Insurance.</a:t>
            </a:r>
            <a:endParaRPr sz="1600">
              <a:latin typeface="Quattrocento Sans"/>
              <a:ea typeface="Quattrocento Sans"/>
              <a:cs typeface="Quattrocento Sans"/>
              <a:sym typeface="Quattrocento Sans"/>
            </a:endParaRPr>
          </a:p>
        </p:txBody>
      </p:sp>
      <p:sp>
        <p:nvSpPr>
          <p:cNvPr id="62" name="Google Shape;62;p3"/>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1</a:t>
            </a:r>
            <a:endParaRPr sz="3600">
              <a:latin typeface="Helvetica Neue"/>
              <a:ea typeface="Helvetica Neue"/>
              <a:cs typeface="Helvetica Neue"/>
              <a:sym typeface="Helvetica Neue"/>
            </a:endParaRPr>
          </a:p>
        </p:txBody>
      </p:sp>
      <p:pic>
        <p:nvPicPr>
          <p:cNvPr id="63" name="Google Shape;63;p3"/>
          <p:cNvPicPr preferRelativeResize="0"/>
          <p:nvPr/>
        </p:nvPicPr>
        <p:blipFill rotWithShape="1">
          <a:blip r:embed="rId3">
            <a:alphaModFix/>
          </a:blip>
          <a:srcRect b="0" l="0" r="0" t="0"/>
          <a:stretch/>
        </p:blipFill>
        <p:spPr>
          <a:xfrm>
            <a:off x="598096" y="2132900"/>
            <a:ext cx="305586" cy="428119"/>
          </a:xfrm>
          <a:prstGeom prst="rect">
            <a:avLst/>
          </a:prstGeom>
          <a:noFill/>
          <a:ln>
            <a:noFill/>
          </a:ln>
        </p:spPr>
      </p:pic>
      <p:sp>
        <p:nvSpPr>
          <p:cNvPr id="64" name="Google Shape;64;p3"/>
          <p:cNvSpPr txBox="1"/>
          <p:nvPr/>
        </p:nvSpPr>
        <p:spPr>
          <a:xfrm>
            <a:off x="1248257" y="2890266"/>
            <a:ext cx="8124825" cy="514984"/>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We will now look at the various terms involved in the general insurance industry.</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We will look into the concept of profitability, reinsurance and profitability after reinsurance.</a:t>
            </a:r>
            <a:endParaRPr sz="1600">
              <a:latin typeface="Quattrocento Sans"/>
              <a:ea typeface="Quattrocento Sans"/>
              <a:cs typeface="Quattrocento Sans"/>
              <a:sym typeface="Quattrocento Sans"/>
            </a:endParaRPr>
          </a:p>
        </p:txBody>
      </p:sp>
      <p:sp>
        <p:nvSpPr>
          <p:cNvPr id="65" name="Google Shape;65;p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0"/>
          <p:cNvSpPr txBox="1"/>
          <p:nvPr>
            <p:ph type="title"/>
          </p:nvPr>
        </p:nvSpPr>
        <p:spPr>
          <a:xfrm>
            <a:off x="1170432" y="957072"/>
            <a:ext cx="368236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Premium Ceded</a:t>
            </a:r>
            <a:endParaRPr/>
          </a:p>
        </p:txBody>
      </p:sp>
      <p:sp>
        <p:nvSpPr>
          <p:cNvPr id="370" name="Google Shape;370;p30"/>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5.3</a:t>
            </a:r>
            <a:endParaRPr sz="3600">
              <a:latin typeface="Helvetica Neue"/>
              <a:ea typeface="Helvetica Neue"/>
              <a:cs typeface="Helvetica Neue"/>
              <a:sym typeface="Helvetica Neue"/>
            </a:endParaRPr>
          </a:p>
        </p:txBody>
      </p:sp>
      <p:sp>
        <p:nvSpPr>
          <p:cNvPr id="371" name="Google Shape;371;p30"/>
          <p:cNvSpPr txBox="1"/>
          <p:nvPr/>
        </p:nvSpPr>
        <p:spPr>
          <a:xfrm>
            <a:off x="1248257" y="1827733"/>
            <a:ext cx="9598025" cy="2222500"/>
          </a:xfrm>
          <a:prstGeom prst="rect">
            <a:avLst/>
          </a:prstGeom>
          <a:noFill/>
          <a:ln>
            <a:noFill/>
          </a:ln>
        </p:spPr>
        <p:txBody>
          <a:bodyPr anchorCtr="0" anchor="t" bIns="0" lIns="0" spcFirstLastPara="1" rIns="0" wrap="square" tIns="13950">
            <a:spAutoFit/>
          </a:bodyPr>
          <a:lstStyle/>
          <a:p>
            <a:pPr indent="-287019" lvl="0" marL="299085" marR="6667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Reinsurance premium ceded </a:t>
            </a:r>
            <a:r>
              <a:rPr lang="en-US" sz="1600">
                <a:latin typeface="Quattrocento Sans"/>
                <a:ea typeface="Quattrocento Sans"/>
                <a:cs typeface="Quattrocento Sans"/>
                <a:sym typeface="Quattrocento Sans"/>
              </a:rPr>
              <a:t>(RI ceded) represents portion of the gross written premium payable to reinsurance entities based on “reinsurance arrangements”. Reinsurance arrangement helps an insurance company to spread risk &amp; expand capacity.</a:t>
            </a:r>
            <a:endParaRPr sz="1600">
              <a:latin typeface="Quattrocento Sans"/>
              <a:ea typeface="Quattrocento Sans"/>
              <a:cs typeface="Quattrocento Sans"/>
              <a:sym typeface="Quattrocento Sans"/>
            </a:endParaRPr>
          </a:p>
          <a:p>
            <a:pPr indent="-287019" lvl="0" marL="299085" marR="5080" rtl="0" algn="l">
              <a:lnSpc>
                <a:spcPct val="100000"/>
              </a:lnSpc>
              <a:spcBef>
                <a:spcPts val="1925"/>
              </a:spcBef>
              <a:spcAft>
                <a:spcPts val="0"/>
              </a:spcAft>
              <a:buSzPts val="1600"/>
              <a:buFont typeface="Arial"/>
              <a:buChar char="•"/>
            </a:pPr>
            <a:r>
              <a:rPr b="1" lang="en-US" sz="1600">
                <a:latin typeface="Quattrocento Sans"/>
                <a:ea typeface="Quattrocento Sans"/>
                <a:cs typeface="Quattrocento Sans"/>
                <a:sym typeface="Quattrocento Sans"/>
              </a:rPr>
              <a:t>Proportional ceding </a:t>
            </a:r>
            <a:r>
              <a:rPr lang="en-US" sz="1600">
                <a:latin typeface="Quattrocento Sans"/>
                <a:ea typeface="Quattrocento Sans"/>
                <a:cs typeface="Quattrocento Sans"/>
                <a:sym typeface="Quattrocento Sans"/>
              </a:rPr>
              <a:t>– indicates premium &amp; claims shared in same ratio between insurance company &amp; reinsurance company as per the arrangements</a:t>
            </a:r>
            <a:endParaRPr sz="1600">
              <a:latin typeface="Quattrocento Sans"/>
              <a:ea typeface="Quattrocento Sans"/>
              <a:cs typeface="Quattrocento Sans"/>
              <a:sym typeface="Quattrocento Sans"/>
            </a:endParaRPr>
          </a:p>
          <a:p>
            <a:pPr indent="-287019" lvl="0" marL="299085" marR="574040" rtl="0" algn="l">
              <a:lnSpc>
                <a:spcPct val="100000"/>
              </a:lnSpc>
              <a:spcBef>
                <a:spcPts val="1920"/>
              </a:spcBef>
              <a:spcAft>
                <a:spcPts val="0"/>
              </a:spcAft>
              <a:buSzPts val="1600"/>
              <a:buFont typeface="Arial"/>
              <a:buChar char="•"/>
            </a:pPr>
            <a:r>
              <a:rPr b="1" lang="en-US" sz="1600">
                <a:latin typeface="Quattrocento Sans"/>
                <a:ea typeface="Quattrocento Sans"/>
                <a:cs typeface="Quattrocento Sans"/>
                <a:sym typeface="Quattrocento Sans"/>
              </a:rPr>
              <a:t>Non proportional ceding </a:t>
            </a:r>
            <a:r>
              <a:rPr lang="en-US" sz="1600">
                <a:latin typeface="Quattrocento Sans"/>
                <a:ea typeface="Quattrocento Sans"/>
                <a:cs typeface="Quattrocento Sans"/>
                <a:sym typeface="Quattrocento Sans"/>
              </a:rPr>
              <a:t>- indicates where the claims is shared in excess of specified amount by reinsurance company</a:t>
            </a:r>
            <a:endParaRPr sz="1600">
              <a:latin typeface="Quattrocento Sans"/>
              <a:ea typeface="Quattrocento Sans"/>
              <a:cs typeface="Quattrocento Sans"/>
              <a:sym typeface="Quattrocento Sans"/>
            </a:endParaRPr>
          </a:p>
        </p:txBody>
      </p:sp>
      <p:pic>
        <p:nvPicPr>
          <p:cNvPr id="372" name="Google Shape;372;p30"/>
          <p:cNvPicPr preferRelativeResize="0"/>
          <p:nvPr/>
        </p:nvPicPr>
        <p:blipFill rotWithShape="1">
          <a:blip r:embed="rId3">
            <a:alphaModFix/>
          </a:blip>
          <a:srcRect b="0" l="0" r="0" t="0"/>
          <a:stretch/>
        </p:blipFill>
        <p:spPr>
          <a:xfrm>
            <a:off x="2910839" y="4245864"/>
            <a:ext cx="5925312" cy="1901952"/>
          </a:xfrm>
          <a:prstGeom prst="rect">
            <a:avLst/>
          </a:prstGeom>
          <a:noFill/>
          <a:ln>
            <a:noFill/>
          </a:ln>
        </p:spPr>
      </p:pic>
      <p:sp>
        <p:nvSpPr>
          <p:cNvPr id="373" name="Google Shape;373;p3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1"/>
          <p:cNvSpPr txBox="1"/>
          <p:nvPr>
            <p:ph type="title"/>
          </p:nvPr>
        </p:nvSpPr>
        <p:spPr>
          <a:xfrm>
            <a:off x="1170432" y="957072"/>
            <a:ext cx="56876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Premium Ceded - Example</a:t>
            </a:r>
            <a:endParaRPr/>
          </a:p>
        </p:txBody>
      </p:sp>
      <p:sp>
        <p:nvSpPr>
          <p:cNvPr id="379" name="Google Shape;379;p31"/>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5.3</a:t>
            </a:r>
            <a:endParaRPr sz="3600">
              <a:latin typeface="Helvetica Neue"/>
              <a:ea typeface="Helvetica Neue"/>
              <a:cs typeface="Helvetica Neue"/>
              <a:sym typeface="Helvetica Neue"/>
            </a:endParaRPr>
          </a:p>
        </p:txBody>
      </p:sp>
      <p:sp>
        <p:nvSpPr>
          <p:cNvPr id="380" name="Google Shape;380;p31"/>
          <p:cNvSpPr txBox="1"/>
          <p:nvPr/>
        </p:nvSpPr>
        <p:spPr>
          <a:xfrm>
            <a:off x="1248257" y="1827733"/>
            <a:ext cx="7454265" cy="75882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Example - Premium received from client – INR 1000 for Sum insured INR 1,000,000</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Reinsurance arrangement</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Proportional treaty – GIC Quota Share arrangement - 10% of risk</a:t>
            </a:r>
            <a:endParaRPr sz="1600">
              <a:latin typeface="Quattrocento Sans"/>
              <a:ea typeface="Quattrocento Sans"/>
              <a:cs typeface="Quattrocento Sans"/>
              <a:sym typeface="Quattrocento Sans"/>
            </a:endParaRPr>
          </a:p>
        </p:txBody>
      </p:sp>
      <p:pic>
        <p:nvPicPr>
          <p:cNvPr id="381" name="Google Shape;381;p31"/>
          <p:cNvPicPr preferRelativeResize="0"/>
          <p:nvPr/>
        </p:nvPicPr>
        <p:blipFill rotWithShape="1">
          <a:blip r:embed="rId3">
            <a:alphaModFix/>
          </a:blip>
          <a:srcRect b="0" l="0" r="0" t="0"/>
          <a:stretch/>
        </p:blipFill>
        <p:spPr>
          <a:xfrm>
            <a:off x="1659244" y="2931318"/>
            <a:ext cx="5448674" cy="1685210"/>
          </a:xfrm>
          <a:prstGeom prst="rect">
            <a:avLst/>
          </a:prstGeom>
          <a:noFill/>
          <a:ln>
            <a:noFill/>
          </a:ln>
        </p:spPr>
      </p:pic>
      <p:sp>
        <p:nvSpPr>
          <p:cNvPr id="382" name="Google Shape;382;p3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32"/>
          <p:cNvSpPr txBox="1"/>
          <p:nvPr>
            <p:ph type="title"/>
          </p:nvPr>
        </p:nvSpPr>
        <p:spPr>
          <a:xfrm>
            <a:off x="1170432" y="957072"/>
            <a:ext cx="49657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 In depth</a:t>
            </a:r>
            <a:endParaRPr/>
          </a:p>
        </p:txBody>
      </p:sp>
      <p:pic>
        <p:nvPicPr>
          <p:cNvPr id="388" name="Google Shape;388;p32"/>
          <p:cNvPicPr preferRelativeResize="0"/>
          <p:nvPr/>
        </p:nvPicPr>
        <p:blipFill rotWithShape="1">
          <a:blip r:embed="rId3">
            <a:alphaModFix/>
          </a:blip>
          <a:srcRect b="0" l="0" r="0" t="0"/>
          <a:stretch/>
        </p:blipFill>
        <p:spPr>
          <a:xfrm>
            <a:off x="2050654" y="1767839"/>
            <a:ext cx="7201603" cy="2703575"/>
          </a:xfrm>
          <a:prstGeom prst="rect">
            <a:avLst/>
          </a:prstGeom>
          <a:noFill/>
          <a:ln>
            <a:noFill/>
          </a:ln>
        </p:spPr>
      </p:pic>
      <p:sp>
        <p:nvSpPr>
          <p:cNvPr id="389" name="Google Shape;389;p3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33"/>
          <p:cNvSpPr txBox="1"/>
          <p:nvPr>
            <p:ph type="title"/>
          </p:nvPr>
        </p:nvSpPr>
        <p:spPr>
          <a:xfrm>
            <a:off x="1170432" y="957072"/>
            <a:ext cx="49657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 In depth</a:t>
            </a:r>
            <a:endParaRPr/>
          </a:p>
        </p:txBody>
      </p:sp>
      <p:sp>
        <p:nvSpPr>
          <p:cNvPr id="395" name="Google Shape;395;p3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396" name="Google Shape;396;p33"/>
          <p:cNvSpPr txBox="1"/>
          <p:nvPr/>
        </p:nvSpPr>
        <p:spPr>
          <a:xfrm>
            <a:off x="1260475" y="1831339"/>
            <a:ext cx="9655175" cy="2954020"/>
          </a:xfrm>
          <a:prstGeom prst="rect">
            <a:avLst/>
          </a:prstGeom>
          <a:noFill/>
          <a:ln>
            <a:noFill/>
          </a:ln>
        </p:spPr>
        <p:txBody>
          <a:bodyPr anchorCtr="0" anchor="t" bIns="0" lIns="0" spcFirstLastPara="1" rIns="0" wrap="square" tIns="13325">
            <a:spAutoFit/>
          </a:bodyPr>
          <a:lstStyle/>
          <a:p>
            <a:pPr indent="0" lvl="0" marL="12700" marR="288290" rtl="0" algn="l">
              <a:lnSpc>
                <a:spcPct val="100000"/>
              </a:lnSpc>
              <a:spcBef>
                <a:spcPts val="0"/>
              </a:spcBef>
              <a:spcAft>
                <a:spcPts val="0"/>
              </a:spcAft>
              <a:buNone/>
            </a:pPr>
            <a:r>
              <a:rPr b="1" lang="en-US" sz="1600">
                <a:latin typeface="Quattrocento Sans"/>
                <a:ea typeface="Quattrocento Sans"/>
                <a:cs typeface="Quattrocento Sans"/>
                <a:sym typeface="Quattrocento Sans"/>
              </a:rPr>
              <a:t>Proportional Reinsurance </a:t>
            </a:r>
            <a:r>
              <a:rPr lang="en-US" sz="1600">
                <a:latin typeface="Quattrocento Sans"/>
                <a:ea typeface="Quattrocento Sans"/>
                <a:cs typeface="Quattrocento Sans"/>
                <a:sym typeface="Quattrocento Sans"/>
              </a:rPr>
              <a:t>: the direct writer (original insurance company) &amp; the reinsurer share the cost of all claims . This is of two types –</a:t>
            </a:r>
            <a:endParaRPr sz="1600">
              <a:latin typeface="Quattrocento Sans"/>
              <a:ea typeface="Quattrocento Sans"/>
              <a:cs typeface="Quattrocento Sans"/>
              <a:sym typeface="Quattrocento Sans"/>
            </a:endParaRPr>
          </a:p>
          <a:p>
            <a:pPr indent="0" lvl="0" marL="12700" rtl="0" algn="l">
              <a:lnSpc>
                <a:spcPct val="100000"/>
              </a:lnSpc>
              <a:spcBef>
                <a:spcPts val="1925"/>
              </a:spcBef>
              <a:spcAft>
                <a:spcPts val="0"/>
              </a:spcAft>
              <a:buNone/>
            </a:pPr>
            <a:r>
              <a:rPr b="1" lang="en-US" sz="1600">
                <a:latin typeface="Quattrocento Sans"/>
                <a:ea typeface="Quattrocento Sans"/>
                <a:cs typeface="Quattrocento Sans"/>
                <a:sym typeface="Quattrocento Sans"/>
              </a:rPr>
              <a:t>1. Quota share reinsurance </a:t>
            </a:r>
            <a:r>
              <a:rPr lang="en-US" sz="1600">
                <a:latin typeface="Quattrocento Sans"/>
                <a:ea typeface="Quattrocento Sans"/>
                <a:cs typeface="Quattrocento Sans"/>
                <a:sym typeface="Quattrocento Sans"/>
              </a:rPr>
              <a:t>– Reinsurer and writer share all premiums and losses according to a fixed</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percentage.</a:t>
            </a:r>
            <a:endParaRPr sz="1600">
              <a:latin typeface="Quattrocento Sans"/>
              <a:ea typeface="Quattrocento Sans"/>
              <a:cs typeface="Quattrocento Sans"/>
              <a:sym typeface="Quattrocento Sans"/>
            </a:endParaRPr>
          </a:p>
          <a:p>
            <a:pPr indent="0" lvl="0" marL="12700" marR="5080" rtl="0" algn="l">
              <a:lnSpc>
                <a:spcPct val="100000"/>
              </a:lnSpc>
              <a:spcBef>
                <a:spcPts val="1920"/>
              </a:spcBef>
              <a:spcAft>
                <a:spcPts val="0"/>
              </a:spcAft>
              <a:buNone/>
            </a:pPr>
            <a:r>
              <a:rPr lang="en-US" sz="1600">
                <a:latin typeface="Quattrocento Sans"/>
                <a:ea typeface="Quattrocento Sans"/>
                <a:cs typeface="Quattrocento Sans"/>
                <a:sym typeface="Quattrocento Sans"/>
              </a:rPr>
              <a:t>For example, Bajaj Allianz enters into a reinsurance contract with Munich Re with retained proportion of 80%. This means Bajaj Allianz pays 80% of the claim amount and gets to keep 80% of the premium received. Munich Re has to pay 20% of the claim amount and receives 20% of the premium.</a:t>
            </a:r>
            <a:endParaRPr sz="1600">
              <a:latin typeface="Quattrocento Sans"/>
              <a:ea typeface="Quattrocento Sans"/>
              <a:cs typeface="Quattrocento Sans"/>
              <a:sym typeface="Quattrocento Sans"/>
            </a:endParaRPr>
          </a:p>
          <a:p>
            <a:pPr indent="0" lvl="0" marL="12700" rtl="0" algn="l">
              <a:lnSpc>
                <a:spcPct val="100000"/>
              </a:lnSpc>
              <a:spcBef>
                <a:spcPts val="1925"/>
              </a:spcBef>
              <a:spcAft>
                <a:spcPts val="0"/>
              </a:spcAft>
              <a:buNone/>
            </a:pPr>
            <a:r>
              <a:rPr lang="en-US" sz="1600">
                <a:latin typeface="Quattrocento Sans"/>
                <a:ea typeface="Quattrocento Sans"/>
                <a:cs typeface="Quattrocento Sans"/>
                <a:sym typeface="Quattrocento Sans"/>
              </a:rPr>
              <a:t>Retained Proportion denotes by α. Let X be the gross claim amount, Y be the net claim amount paid by the</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insurer and Z be the claim amount paid by the reinsurer. Y = α X and Z= (1- α) X</a:t>
            </a:r>
            <a:endParaRPr sz="1600">
              <a:latin typeface="Quattrocento Sans"/>
              <a:ea typeface="Quattrocento Sans"/>
              <a:cs typeface="Quattrocento Sans"/>
              <a:sym typeface="Quattrocento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34"/>
          <p:cNvSpPr txBox="1"/>
          <p:nvPr>
            <p:ph type="title"/>
          </p:nvPr>
        </p:nvSpPr>
        <p:spPr>
          <a:xfrm>
            <a:off x="1170432" y="957072"/>
            <a:ext cx="49657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 In depth</a:t>
            </a:r>
            <a:endParaRPr/>
          </a:p>
        </p:txBody>
      </p:sp>
      <p:sp>
        <p:nvSpPr>
          <p:cNvPr id="402" name="Google Shape;402;p3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03" name="Google Shape;403;p34"/>
          <p:cNvSpPr txBox="1"/>
          <p:nvPr/>
        </p:nvSpPr>
        <p:spPr>
          <a:xfrm>
            <a:off x="1291844" y="1811561"/>
            <a:ext cx="9486900" cy="1800225"/>
          </a:xfrm>
          <a:prstGeom prst="rect">
            <a:avLst/>
          </a:prstGeom>
          <a:noFill/>
          <a:ln>
            <a:noFill/>
          </a:ln>
        </p:spPr>
        <p:txBody>
          <a:bodyPr anchorCtr="0" anchor="t" bIns="0" lIns="0" spcFirstLastPara="1" rIns="0" wrap="square" tIns="11425">
            <a:spAutoFit/>
          </a:bodyPr>
          <a:lstStyle/>
          <a:p>
            <a:pPr indent="0" lvl="0" marL="12700" marR="340360" rtl="0" algn="just">
              <a:lnSpc>
                <a:spcPct val="110100"/>
              </a:lnSpc>
              <a:spcBef>
                <a:spcPts val="0"/>
              </a:spcBef>
              <a:spcAft>
                <a:spcPts val="0"/>
              </a:spcAft>
              <a:buNone/>
            </a:pPr>
            <a:r>
              <a:rPr b="1" lang="en-US" sz="1600">
                <a:latin typeface="Quattrocento Sans"/>
                <a:ea typeface="Quattrocento Sans"/>
                <a:cs typeface="Quattrocento Sans"/>
                <a:sym typeface="Quattrocento Sans"/>
              </a:rPr>
              <a:t>2. Surplus share reinsurance: </a:t>
            </a:r>
            <a:r>
              <a:rPr lang="en-US" sz="1600">
                <a:latin typeface="Quattrocento Sans"/>
                <a:ea typeface="Quattrocento Sans"/>
                <a:cs typeface="Quattrocento Sans"/>
                <a:sym typeface="Quattrocento Sans"/>
              </a:rPr>
              <a:t>A surplus share treaty is a reinsurance treaty in which the ceding insurer retains a fixed amount of policy liability and the reinsurer takes responsibility for what remains. Surplus share treaties are considered pro-rata treaties and are most commonly used with property insurance.</a:t>
            </a:r>
            <a:endParaRPr sz="1600">
              <a:latin typeface="Quattrocento Sans"/>
              <a:ea typeface="Quattrocento Sans"/>
              <a:cs typeface="Quattrocento Sans"/>
              <a:sym typeface="Quattrocento Sans"/>
            </a:endParaRPr>
          </a:p>
          <a:p>
            <a:pPr indent="0" lvl="0" marL="12700" marR="5080" rtl="0" algn="l">
              <a:lnSpc>
                <a:spcPct val="100000"/>
              </a:lnSpc>
              <a:spcBef>
                <a:spcPts val="1875"/>
              </a:spcBef>
              <a:spcAft>
                <a:spcPts val="0"/>
              </a:spcAft>
              <a:buNone/>
            </a:pPr>
            <a:r>
              <a:rPr lang="en-US" sz="1600">
                <a:latin typeface="Quattrocento Sans"/>
                <a:ea typeface="Quattrocento Sans"/>
                <a:cs typeface="Quattrocento Sans"/>
                <a:sym typeface="Quattrocento Sans"/>
              </a:rPr>
              <a:t>For example: HDFC Ergo forms a surplus share reinsurance contract with Swiss Re and underwrites policies with a coverage of Rs 50,00,000 with retention of Rs 20,00,000 . The remaining 30,00,000 are ceded to reinsurer.</a:t>
            </a:r>
            <a:endParaRPr sz="1600">
              <a:latin typeface="Quattrocento Sans"/>
              <a:ea typeface="Quattrocento Sans"/>
              <a:cs typeface="Quattrocento Sans"/>
              <a:sym typeface="Quattrocen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35"/>
          <p:cNvSpPr txBox="1"/>
          <p:nvPr>
            <p:ph type="title"/>
          </p:nvPr>
        </p:nvSpPr>
        <p:spPr>
          <a:xfrm>
            <a:off x="1170432" y="957072"/>
            <a:ext cx="49657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 In depth</a:t>
            </a:r>
            <a:endParaRPr/>
          </a:p>
        </p:txBody>
      </p:sp>
      <p:sp>
        <p:nvSpPr>
          <p:cNvPr id="409" name="Google Shape;409;p3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10" name="Google Shape;410;p35"/>
          <p:cNvSpPr txBox="1"/>
          <p:nvPr/>
        </p:nvSpPr>
        <p:spPr>
          <a:xfrm>
            <a:off x="1291844" y="1811561"/>
            <a:ext cx="9678670" cy="2364105"/>
          </a:xfrm>
          <a:prstGeom prst="rect">
            <a:avLst/>
          </a:prstGeom>
          <a:noFill/>
          <a:ln>
            <a:noFill/>
          </a:ln>
        </p:spPr>
        <p:txBody>
          <a:bodyPr anchorCtr="0" anchor="t" bIns="0" lIns="0" spcFirstLastPara="1" rIns="0" wrap="square" tIns="11425">
            <a:spAutoFit/>
          </a:bodyPr>
          <a:lstStyle/>
          <a:p>
            <a:pPr indent="0" lvl="0" marL="12700" marR="319405" rtl="0" algn="l">
              <a:lnSpc>
                <a:spcPct val="110100"/>
              </a:lnSpc>
              <a:spcBef>
                <a:spcPts val="0"/>
              </a:spcBef>
              <a:spcAft>
                <a:spcPts val="0"/>
              </a:spcAft>
              <a:buNone/>
            </a:pPr>
            <a:r>
              <a:rPr b="1" lang="en-US" sz="1600">
                <a:latin typeface="Quattrocento Sans"/>
                <a:ea typeface="Quattrocento Sans"/>
                <a:cs typeface="Quattrocento Sans"/>
                <a:sym typeface="Quattrocento Sans"/>
              </a:rPr>
              <a:t>Non-Proportional Reinsurance : </a:t>
            </a:r>
            <a:r>
              <a:rPr lang="en-US" sz="1600">
                <a:latin typeface="Quattrocento Sans"/>
                <a:ea typeface="Quattrocento Sans"/>
                <a:cs typeface="Quattrocento Sans"/>
                <a:sym typeface="Quattrocento Sans"/>
              </a:rPr>
              <a:t>Under a non-proportional reinsurance arrangement, the direct writer pays a fixed premium to the reinsurer. The reinsurer will only be required to make payments where part of the claim amount falls in a particular reinsurance layer.</a:t>
            </a:r>
            <a:endParaRPr sz="1600">
              <a:latin typeface="Quattrocento Sans"/>
              <a:ea typeface="Quattrocento Sans"/>
              <a:cs typeface="Quattrocento Sans"/>
              <a:sym typeface="Quattrocento Sans"/>
            </a:endParaRPr>
          </a:p>
          <a:p>
            <a:pPr indent="0" lvl="0" marL="0" rtl="0" algn="l">
              <a:lnSpc>
                <a:spcPct val="100000"/>
              </a:lnSpc>
              <a:spcBef>
                <a:spcPts val="345"/>
              </a:spcBef>
              <a:spcAft>
                <a:spcPts val="0"/>
              </a:spcAft>
              <a:buNone/>
            </a:pPr>
            <a:r>
              <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1. Individual excess loss : </a:t>
            </a:r>
            <a:r>
              <a:rPr lang="en-US" sz="1600">
                <a:latin typeface="Quattrocento Sans"/>
                <a:ea typeface="Quattrocento Sans"/>
                <a:cs typeface="Quattrocento Sans"/>
                <a:sym typeface="Quattrocento Sans"/>
              </a:rPr>
              <a:t>reinsurer makes a payment when the claim amount for an individual claim</a:t>
            </a:r>
            <a:endParaRPr sz="1600">
              <a:latin typeface="Quattrocento Sans"/>
              <a:ea typeface="Quattrocento Sans"/>
              <a:cs typeface="Quattrocento Sans"/>
              <a:sym typeface="Quattrocento Sans"/>
            </a:endParaRPr>
          </a:p>
          <a:p>
            <a:pPr indent="0" lvl="0" marL="12700" rtl="0" algn="l">
              <a:lnSpc>
                <a:spcPct val="100000"/>
              </a:lnSpc>
              <a:spcBef>
                <a:spcPts val="5"/>
              </a:spcBef>
              <a:spcAft>
                <a:spcPts val="0"/>
              </a:spcAft>
              <a:buNone/>
            </a:pPr>
            <a:r>
              <a:rPr lang="en-US" sz="1600">
                <a:latin typeface="Quattrocento Sans"/>
                <a:ea typeface="Quattrocento Sans"/>
                <a:cs typeface="Quattrocento Sans"/>
                <a:sym typeface="Quattrocento Sans"/>
              </a:rPr>
              <a:t>exceeds a specified excess point or retention.</a:t>
            </a:r>
            <a:endParaRPr sz="1600">
              <a:latin typeface="Quattrocento Sans"/>
              <a:ea typeface="Quattrocento Sans"/>
              <a:cs typeface="Quattrocento Sans"/>
              <a:sym typeface="Quattrocento Sans"/>
            </a:endParaRPr>
          </a:p>
          <a:p>
            <a:pPr indent="0" lvl="0" marL="12700" marR="5080" rtl="0" algn="l">
              <a:lnSpc>
                <a:spcPct val="100000"/>
              </a:lnSpc>
              <a:spcBef>
                <a:spcPts val="1920"/>
              </a:spcBef>
              <a:spcAft>
                <a:spcPts val="0"/>
              </a:spcAft>
              <a:buNone/>
            </a:pPr>
            <a:r>
              <a:rPr lang="en-US" sz="1600">
                <a:latin typeface="Quattrocento Sans"/>
                <a:ea typeface="Quattrocento Sans"/>
                <a:cs typeface="Quattrocento Sans"/>
                <a:sym typeface="Quattrocento Sans"/>
              </a:rPr>
              <a:t>For example: Apollo enters into a reinsurance treaty with Swiss Re and reinsurance layer is fixed at 50 lac to 1 crore.</a:t>
            </a:r>
            <a:endParaRPr sz="1600">
              <a:latin typeface="Quattrocento Sans"/>
              <a:ea typeface="Quattrocento Sans"/>
              <a:cs typeface="Quattrocento Sans"/>
              <a:sym typeface="Quattrocento Sans"/>
            </a:endParaRPr>
          </a:p>
        </p:txBody>
      </p:sp>
      <p:graphicFrame>
        <p:nvGraphicFramePr>
          <p:cNvPr id="411" name="Google Shape;411;p35"/>
          <p:cNvGraphicFramePr/>
          <p:nvPr/>
        </p:nvGraphicFramePr>
        <p:xfrm>
          <a:off x="1272794" y="4163214"/>
          <a:ext cx="3000000" cy="3000000"/>
        </p:xfrm>
        <a:graphic>
          <a:graphicData uri="http://schemas.openxmlformats.org/drawingml/2006/table">
            <a:tbl>
              <a:tblPr bandRow="1" firstRow="1">
                <a:noFill/>
                <a:tableStyleId>{8584463C-25AE-4F3F-91BD-8469957C5AE6}</a:tableStyleId>
              </a:tblPr>
              <a:tblGrid>
                <a:gridCol w="1377950"/>
                <a:gridCol w="2902575"/>
                <a:gridCol w="2326650"/>
                <a:gridCol w="2122175"/>
              </a:tblGrid>
              <a:tr h="276225">
                <a:tc>
                  <a:txBody>
                    <a:bodyPr/>
                    <a:lstStyle/>
                    <a:p>
                      <a:pPr indent="0" lvl="0" marL="31750"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Y = X</a:t>
                      </a:r>
                      <a:endParaRPr sz="1600" u="none" cap="none" strike="noStrike">
                        <a:latin typeface="Quattrocento Sans"/>
                        <a:ea typeface="Quattrocento Sans"/>
                        <a:cs typeface="Quattrocento Sans"/>
                        <a:sym typeface="Quattrocento Sans"/>
                      </a:endParaRPr>
                    </a:p>
                  </a:txBody>
                  <a:tcPr marT="17150" marB="0" marR="0" marL="0"/>
                </a:tc>
                <a:tc>
                  <a:txBody>
                    <a:bodyPr/>
                    <a:lstStyle/>
                    <a:p>
                      <a:pPr indent="0" lvl="0" marL="111125"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 X &lt; 50 lac</a:t>
                      </a:r>
                      <a:endParaRPr sz="1600" u="none" cap="none" strike="noStrike">
                        <a:latin typeface="Quattrocento Sans"/>
                        <a:ea typeface="Quattrocento Sans"/>
                        <a:cs typeface="Quattrocento Sans"/>
                        <a:sym typeface="Quattrocento Sans"/>
                      </a:endParaRPr>
                    </a:p>
                  </a:txBody>
                  <a:tcPr marT="17150" marB="0" marR="0" marL="0"/>
                </a:tc>
                <a:tc>
                  <a:txBody>
                    <a:bodyPr/>
                    <a:lstStyle/>
                    <a:p>
                      <a:pPr indent="0" lvl="0" marL="930910"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Z= X – 50 lac</a:t>
                      </a:r>
                      <a:endParaRPr sz="1600" u="none" cap="none" strike="noStrike">
                        <a:latin typeface="Quattrocento Sans"/>
                        <a:ea typeface="Quattrocento Sans"/>
                        <a:cs typeface="Quattrocento Sans"/>
                        <a:sym typeface="Quattrocento Sans"/>
                      </a:endParaRPr>
                    </a:p>
                  </a:txBody>
                  <a:tcPr marT="17150" marB="0" marR="0" marL="0"/>
                </a:tc>
                <a:tc>
                  <a:txBody>
                    <a:bodyPr/>
                    <a:lstStyle/>
                    <a:p>
                      <a:pPr indent="0" lvl="0" marL="245109"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 50 lac &lt; X &lt; 1 crore</a:t>
                      </a:r>
                      <a:endParaRPr sz="1600" u="none" cap="none" strike="noStrike">
                        <a:latin typeface="Quattrocento Sans"/>
                        <a:ea typeface="Quattrocento Sans"/>
                        <a:cs typeface="Quattrocento Sans"/>
                        <a:sym typeface="Quattrocento Sans"/>
                      </a:endParaRPr>
                    </a:p>
                  </a:txBody>
                  <a:tcPr marT="17150" marB="0" marR="0" marL="0"/>
                </a:tc>
              </a:tr>
              <a:tr h="280025">
                <a:tc>
                  <a:txBody>
                    <a:bodyPr/>
                    <a:lstStyle/>
                    <a:p>
                      <a:pPr indent="0" lvl="0" marL="31750"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Y = 50 lac</a:t>
                      </a:r>
                      <a:endParaRPr sz="1600" u="none" cap="none" strike="noStrike">
                        <a:latin typeface="Quattrocento Sans"/>
                        <a:ea typeface="Quattrocento Sans"/>
                        <a:cs typeface="Quattrocento Sans"/>
                        <a:sym typeface="Quattrocento Sans"/>
                      </a:endParaRPr>
                    </a:p>
                  </a:txBody>
                  <a:tcPr marT="21600" marB="0" marR="0" marL="0"/>
                </a:tc>
                <a:tc>
                  <a:txBody>
                    <a:bodyPr/>
                    <a:lstStyle/>
                    <a:p>
                      <a:pPr indent="0" lvl="0" marL="104775"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 50 lac &lt; X &lt; 1 Crore</a:t>
                      </a:r>
                      <a:endParaRPr sz="1600" u="none" cap="none" strike="noStrike">
                        <a:latin typeface="Quattrocento Sans"/>
                        <a:ea typeface="Quattrocento Sans"/>
                        <a:cs typeface="Quattrocento Sans"/>
                        <a:sym typeface="Quattrocento Sans"/>
                      </a:endParaRPr>
                    </a:p>
                  </a:txBody>
                  <a:tcPr marT="21600" marB="0" marR="0" marL="0"/>
                </a:tc>
                <a:tc>
                  <a:txBody>
                    <a:bodyPr/>
                    <a:lstStyle/>
                    <a:p>
                      <a:pPr indent="0" lvl="0" marL="952500"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Z = 50 lac</a:t>
                      </a:r>
                      <a:endParaRPr sz="1600" u="none" cap="none" strike="noStrike">
                        <a:latin typeface="Quattrocento Sans"/>
                        <a:ea typeface="Quattrocento Sans"/>
                        <a:cs typeface="Quattrocento Sans"/>
                        <a:sym typeface="Quattrocento Sans"/>
                      </a:endParaRPr>
                    </a:p>
                  </a:txBody>
                  <a:tcPr marT="21600" marB="0" marR="0" marL="0"/>
                </a:tc>
                <a:tc>
                  <a:txBody>
                    <a:bodyPr/>
                    <a:lstStyle/>
                    <a:p>
                      <a:pPr indent="0" lvl="0" marL="275590" marR="0" rtl="0" algn="l">
                        <a:lnSpc>
                          <a:spcPct val="100000"/>
                        </a:lnSpc>
                        <a:spcBef>
                          <a:spcPts val="0"/>
                        </a:spcBef>
                        <a:spcAft>
                          <a:spcPts val="0"/>
                        </a:spcAft>
                        <a:buNone/>
                      </a:pPr>
                      <a:r>
                        <a:rPr lang="en-US" sz="1600" u="none" cap="none" strike="noStrike">
                          <a:latin typeface="Quattrocento Sans"/>
                          <a:ea typeface="Quattrocento Sans"/>
                          <a:cs typeface="Quattrocento Sans"/>
                          <a:sym typeface="Quattrocento Sans"/>
                        </a:rPr>
                        <a:t>; X &gt; 1 crore</a:t>
                      </a:r>
                      <a:endParaRPr sz="1600" u="none" cap="none" strike="noStrike">
                        <a:latin typeface="Quattrocento Sans"/>
                        <a:ea typeface="Quattrocento Sans"/>
                        <a:cs typeface="Quattrocento Sans"/>
                        <a:sym typeface="Quattrocento Sans"/>
                      </a:endParaRPr>
                    </a:p>
                  </a:txBody>
                  <a:tcPr marT="21600" marB="0" marR="0" marL="0"/>
                </a:tc>
              </a:tr>
              <a:tr h="275600">
                <a:tc>
                  <a:txBody>
                    <a:bodyPr/>
                    <a:lstStyle/>
                    <a:p>
                      <a:pPr indent="0" lvl="0" marL="31750" marR="0" rtl="0" algn="l">
                        <a:lnSpc>
                          <a:spcPct val="119062"/>
                        </a:lnSpc>
                        <a:spcBef>
                          <a:spcPts val="0"/>
                        </a:spcBef>
                        <a:spcAft>
                          <a:spcPts val="0"/>
                        </a:spcAft>
                        <a:buNone/>
                      </a:pPr>
                      <a:r>
                        <a:rPr lang="en-US" sz="1600" u="none" cap="none" strike="noStrike">
                          <a:latin typeface="Quattrocento Sans"/>
                          <a:ea typeface="Quattrocento Sans"/>
                          <a:cs typeface="Quattrocento Sans"/>
                          <a:sym typeface="Quattrocento Sans"/>
                        </a:rPr>
                        <a:t>Y = X – 50 Lac</a:t>
                      </a:r>
                      <a:endParaRPr sz="1600" u="none" cap="none" strike="noStrike">
                        <a:latin typeface="Quattrocento Sans"/>
                        <a:ea typeface="Quattrocento Sans"/>
                        <a:cs typeface="Quattrocento Sans"/>
                        <a:sym typeface="Quattrocento Sans"/>
                      </a:endParaRPr>
                    </a:p>
                  </a:txBody>
                  <a:tcPr marT="21600" marB="0" marR="0" marL="0"/>
                </a:tc>
                <a:tc>
                  <a:txBody>
                    <a:bodyPr/>
                    <a:lstStyle/>
                    <a:p>
                      <a:pPr indent="0" lvl="0" marL="80645" marR="0" rtl="0" algn="l">
                        <a:lnSpc>
                          <a:spcPct val="119062"/>
                        </a:lnSpc>
                        <a:spcBef>
                          <a:spcPts val="0"/>
                        </a:spcBef>
                        <a:spcAft>
                          <a:spcPts val="0"/>
                        </a:spcAft>
                        <a:buNone/>
                      </a:pPr>
                      <a:r>
                        <a:rPr lang="en-US" sz="1600" u="none" cap="none" strike="noStrike">
                          <a:latin typeface="Quattrocento Sans"/>
                          <a:ea typeface="Quattrocento Sans"/>
                          <a:cs typeface="Quattrocento Sans"/>
                          <a:sym typeface="Quattrocento Sans"/>
                        </a:rPr>
                        <a:t>; X &gt; 1 crore</a:t>
                      </a:r>
                      <a:endParaRPr sz="1600" u="none" cap="none" strike="noStrike">
                        <a:latin typeface="Quattrocento Sans"/>
                        <a:ea typeface="Quattrocento Sans"/>
                        <a:cs typeface="Quattrocento Sans"/>
                        <a:sym typeface="Quattrocento Sans"/>
                      </a:endParaRPr>
                    </a:p>
                  </a:txBody>
                  <a:tcPr marT="21600" marB="0" marR="0" marL="0"/>
                </a:tc>
                <a:tc>
                  <a:txBody>
                    <a:bodyPr/>
                    <a:lstStyle/>
                    <a:p>
                      <a:pPr indent="0" lvl="0" marL="0" marR="0" rtl="0" algn="l">
                        <a:lnSpc>
                          <a:spcPct val="100000"/>
                        </a:lnSpc>
                        <a:spcBef>
                          <a:spcPts val="0"/>
                        </a:spcBef>
                        <a:spcAft>
                          <a:spcPts val="0"/>
                        </a:spcAft>
                        <a:buNone/>
                      </a:pPr>
                      <a:r>
                        <a:t/>
                      </a:r>
                      <a:endParaRPr sz="16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1600" u="none" cap="none" strike="noStrike">
                        <a:latin typeface="Times New Roman"/>
                        <a:ea typeface="Times New Roman"/>
                        <a:cs typeface="Times New Roman"/>
                        <a:sym typeface="Times New Roman"/>
                      </a:endParaRPr>
                    </a:p>
                  </a:txBody>
                  <a:tcPr marT="0" marB="0" marR="0" marL="0"/>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36"/>
          <p:cNvSpPr txBox="1"/>
          <p:nvPr>
            <p:ph type="title"/>
          </p:nvPr>
        </p:nvSpPr>
        <p:spPr>
          <a:xfrm>
            <a:off x="1170432" y="957072"/>
            <a:ext cx="49657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 In depth</a:t>
            </a:r>
            <a:endParaRPr/>
          </a:p>
        </p:txBody>
      </p:sp>
      <p:sp>
        <p:nvSpPr>
          <p:cNvPr id="417" name="Google Shape;417;p3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18" name="Google Shape;418;p36"/>
          <p:cNvSpPr txBox="1"/>
          <p:nvPr/>
        </p:nvSpPr>
        <p:spPr>
          <a:xfrm>
            <a:off x="1291844" y="1831339"/>
            <a:ext cx="9290050" cy="2710180"/>
          </a:xfrm>
          <a:prstGeom prst="rect">
            <a:avLst/>
          </a:prstGeom>
          <a:noFill/>
          <a:ln>
            <a:noFill/>
          </a:ln>
        </p:spPr>
        <p:txBody>
          <a:bodyPr anchorCtr="0" anchor="t" bIns="0" lIns="0" spcFirstLastPara="1" rIns="0" wrap="square" tIns="13325">
            <a:spAutoFit/>
          </a:bodyPr>
          <a:lstStyle/>
          <a:p>
            <a:pPr indent="0" lvl="0" marL="12700" marR="102870" rtl="0" algn="l">
              <a:lnSpc>
                <a:spcPct val="100000"/>
              </a:lnSpc>
              <a:spcBef>
                <a:spcPts val="0"/>
              </a:spcBef>
              <a:spcAft>
                <a:spcPts val="0"/>
              </a:spcAft>
              <a:buNone/>
            </a:pPr>
            <a:r>
              <a:rPr b="1" lang="en-US" sz="1600">
                <a:latin typeface="Quattrocento Sans"/>
                <a:ea typeface="Quattrocento Sans"/>
                <a:cs typeface="Quattrocento Sans"/>
                <a:sym typeface="Quattrocento Sans"/>
              </a:rPr>
              <a:t>2. Stop Loss Reinsurance : </a:t>
            </a:r>
            <a:r>
              <a:rPr lang="en-US" sz="1600">
                <a:latin typeface="Quattrocento Sans"/>
                <a:ea typeface="Quattrocento Sans"/>
                <a:cs typeface="Quattrocento Sans"/>
                <a:sym typeface="Quattrocento Sans"/>
              </a:rPr>
              <a:t>The reinsurer is liable for the insured's losses incurred over a certain period that exceed a specified amount or percentage of some business measure, such as earned premiums written, up to the policy limit. Under this kind of policy, the direct writer (insurance company) agrees to carry the full burden of the loss up to a limit, </a:t>
            </a:r>
            <a:r>
              <a:rPr i="1" lang="en-US" sz="1600">
                <a:latin typeface="Quattrocento Sans"/>
                <a:ea typeface="Quattrocento Sans"/>
                <a:cs typeface="Quattrocento Sans"/>
                <a:sym typeface="Quattrocento Sans"/>
              </a:rPr>
              <a:t>L </a:t>
            </a:r>
            <a:r>
              <a:rPr lang="en-US" sz="1600">
                <a:latin typeface="Quattrocento Sans"/>
                <a:ea typeface="Quattrocento Sans"/>
                <a:cs typeface="Quattrocento Sans"/>
                <a:sym typeface="Quattrocento Sans"/>
              </a:rPr>
              <a:t>and claim amount exceeding L is paid by the reinsurer.</a:t>
            </a:r>
            <a:endParaRPr sz="1600">
              <a:latin typeface="Quattrocento Sans"/>
              <a:ea typeface="Quattrocento Sans"/>
              <a:cs typeface="Quattrocento Sans"/>
              <a:sym typeface="Quattrocento Sans"/>
            </a:endParaRPr>
          </a:p>
          <a:p>
            <a:pPr indent="0" lvl="0" marL="12700" marR="5080" rtl="0" algn="l">
              <a:lnSpc>
                <a:spcPct val="100000"/>
              </a:lnSpc>
              <a:spcBef>
                <a:spcPts val="1925"/>
              </a:spcBef>
              <a:spcAft>
                <a:spcPts val="0"/>
              </a:spcAft>
              <a:buNone/>
            </a:pPr>
            <a:r>
              <a:rPr lang="en-US" sz="1600">
                <a:latin typeface="Quattrocento Sans"/>
                <a:ea typeface="Quattrocento Sans"/>
                <a:cs typeface="Quattrocento Sans"/>
                <a:sym typeface="Quattrocento Sans"/>
              </a:rPr>
              <a:t>For example : Acko enters into a reinsurance contract with Munich Re and the contract indicates that the insurance company , Acko is responsible for losses up to $500,000, but that the reinsurance company, Munich Re is responsible for anything above that limit.</a:t>
            </a:r>
            <a:endParaRPr sz="1600">
              <a:latin typeface="Quattrocento Sans"/>
              <a:ea typeface="Quattrocento Sans"/>
              <a:cs typeface="Quattrocento Sans"/>
              <a:sym typeface="Quattrocento Sans"/>
            </a:endParaRPr>
          </a:p>
          <a:p>
            <a:pPr indent="0" lvl="0" marL="12700" rtl="0" algn="l">
              <a:lnSpc>
                <a:spcPct val="100000"/>
              </a:lnSpc>
              <a:spcBef>
                <a:spcPts val="1925"/>
              </a:spcBef>
              <a:spcAft>
                <a:spcPts val="0"/>
              </a:spcAft>
              <a:buNone/>
            </a:pPr>
            <a:r>
              <a:rPr lang="en-US" sz="1600">
                <a:latin typeface="Quattrocento Sans"/>
                <a:ea typeface="Quattrocento Sans"/>
                <a:cs typeface="Quattrocento Sans"/>
                <a:sym typeface="Quattrocento Sans"/>
              </a:rPr>
              <a:t>Y = X ; X &lt; L	Z = X - L ; X &gt; L</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Y = L ; X &gt; L</a:t>
            </a:r>
            <a:endParaRPr sz="1600">
              <a:latin typeface="Quattrocento Sans"/>
              <a:ea typeface="Quattrocento Sans"/>
              <a:cs typeface="Quattrocento Sans"/>
              <a:sym typeface="Quattrocento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37"/>
          <p:cNvSpPr txBox="1"/>
          <p:nvPr>
            <p:ph type="title"/>
          </p:nvPr>
        </p:nvSpPr>
        <p:spPr>
          <a:xfrm>
            <a:off x="1170432" y="957072"/>
            <a:ext cx="80498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Understand the following Terminology</a:t>
            </a:r>
            <a:endParaRPr/>
          </a:p>
        </p:txBody>
      </p:sp>
      <p:sp>
        <p:nvSpPr>
          <p:cNvPr id="424" name="Google Shape;424;p3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25" name="Google Shape;425;p37"/>
          <p:cNvSpPr txBox="1"/>
          <p:nvPr/>
        </p:nvSpPr>
        <p:spPr>
          <a:xfrm>
            <a:off x="1260475" y="1827733"/>
            <a:ext cx="9559925" cy="2476319"/>
          </a:xfrm>
          <a:prstGeom prst="rect">
            <a:avLst/>
          </a:prstGeom>
          <a:noFill/>
          <a:ln>
            <a:noFill/>
          </a:ln>
        </p:spPr>
        <p:txBody>
          <a:bodyPr anchorCtr="0" anchor="t" bIns="0" lIns="0" spcFirstLastPara="1" rIns="0" wrap="square" tIns="13950">
            <a:spAutoFit/>
          </a:bodyPr>
          <a:lstStyle/>
          <a:p>
            <a:pPr indent="-286385" lvl="0" marL="299085" rtl="0" algn="l">
              <a:lnSpc>
                <a:spcPct val="100000"/>
              </a:lnSpc>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Start date </a:t>
            </a:r>
            <a:r>
              <a:rPr lang="en-US" sz="1600">
                <a:solidFill>
                  <a:schemeClr val="dk1"/>
                </a:solidFill>
                <a:latin typeface="Quattrocento Sans"/>
                <a:ea typeface="Quattrocento Sans"/>
                <a:cs typeface="Quattrocento Sans"/>
                <a:sym typeface="Quattrocento Sans"/>
              </a:rPr>
              <a:t>- the date the policy is activated.</a:t>
            </a:r>
            <a:endParaRPr sz="1600">
              <a:solidFill>
                <a:schemeClr val="dk1"/>
              </a:solidFill>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End date </a:t>
            </a:r>
            <a:r>
              <a:rPr lang="en-US" sz="1600">
                <a:solidFill>
                  <a:schemeClr val="dk1"/>
                </a:solidFill>
                <a:latin typeface="Quattrocento Sans"/>
                <a:ea typeface="Quattrocento Sans"/>
                <a:cs typeface="Quattrocento Sans"/>
                <a:sym typeface="Quattrocento Sans"/>
              </a:rPr>
              <a:t>- the date at which the policy term ends.</a:t>
            </a:r>
            <a:endParaRPr sz="1600">
              <a:solidFill>
                <a:schemeClr val="dk1"/>
              </a:solidFill>
              <a:latin typeface="Quattrocento Sans"/>
              <a:ea typeface="Quattrocento Sans"/>
              <a:cs typeface="Quattrocento Sans"/>
              <a:sym typeface="Quattrocento Sans"/>
            </a:endParaRPr>
          </a:p>
          <a:p>
            <a:pPr indent="-287019" lvl="0" marL="299085" marR="347345" rtl="0" algn="l">
              <a:lnSpc>
                <a:spcPct val="100000"/>
              </a:lnSpc>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Accident year </a:t>
            </a:r>
            <a:r>
              <a:rPr lang="en-US" sz="1600">
                <a:solidFill>
                  <a:schemeClr val="dk1"/>
                </a:solidFill>
                <a:latin typeface="Quattrocento Sans"/>
                <a:ea typeface="Quattrocento Sans"/>
                <a:cs typeface="Quattrocento Sans"/>
                <a:sym typeface="Quattrocento Sans"/>
              </a:rPr>
              <a:t>- A policy year is based on policies with effective dates in a twelve month period. So, policy year 2019 data are those policies with effective dates between 1/1/19 and 12/31/19.</a:t>
            </a:r>
            <a:endParaRPr sz="1600">
              <a:solidFill>
                <a:schemeClr val="dk1"/>
              </a:solidFill>
              <a:latin typeface="Quattrocento Sans"/>
              <a:ea typeface="Quattrocento Sans"/>
              <a:cs typeface="Quattrocento Sans"/>
              <a:sym typeface="Quattrocento Sans"/>
            </a:endParaRPr>
          </a:p>
          <a:p>
            <a:pPr indent="-287019" lvl="0" marL="299085" marR="149225" rtl="0" algn="l">
              <a:lnSpc>
                <a:spcPct val="100000"/>
              </a:lnSpc>
              <a:spcBef>
                <a:spcPts val="5"/>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Financial year </a:t>
            </a:r>
            <a:r>
              <a:rPr lang="en-US" sz="1600">
                <a:solidFill>
                  <a:schemeClr val="dk1"/>
                </a:solidFill>
                <a:latin typeface="Quattrocento Sans"/>
                <a:ea typeface="Quattrocento Sans"/>
                <a:cs typeface="Quattrocento Sans"/>
                <a:sym typeface="Quattrocento Sans"/>
              </a:rPr>
              <a:t>- Accident year data is based on accidents that occur within a twelve month period. Thus, accident year 2019 is based on those accidents that occurred between 1/1/19 and 12/31/19.</a:t>
            </a:r>
            <a:endParaRPr sz="1600">
              <a:solidFill>
                <a:schemeClr val="dk1"/>
              </a:solidFill>
              <a:latin typeface="Quattrocento Sans"/>
              <a:ea typeface="Quattrocento Sans"/>
              <a:cs typeface="Quattrocento Sans"/>
              <a:sym typeface="Quattrocento Sans"/>
            </a:endParaRPr>
          </a:p>
          <a:p>
            <a:pPr indent="-287019" lvl="0" marL="299085" marR="5080" rtl="0" algn="l">
              <a:lnSpc>
                <a:spcPct val="100000"/>
              </a:lnSpc>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Reporting year </a:t>
            </a:r>
            <a:r>
              <a:rPr lang="en-US" sz="1600">
                <a:solidFill>
                  <a:schemeClr val="dk1"/>
                </a:solidFill>
                <a:latin typeface="Quattrocento Sans"/>
                <a:ea typeface="Quattrocento Sans"/>
                <a:cs typeface="Quattrocento Sans"/>
                <a:sym typeface="Quattrocento Sans"/>
              </a:rPr>
              <a:t>: The year in which claim incurred before is reported to the insurance company.</a:t>
            </a:r>
            <a:endParaRPr sz="1600">
              <a:solidFill>
                <a:schemeClr val="dk1"/>
              </a:solidFill>
              <a:latin typeface="Quattrocento Sans"/>
              <a:ea typeface="Quattrocento Sans"/>
              <a:cs typeface="Quattrocento Sans"/>
              <a:sym typeface="Quattrocento Sans"/>
            </a:endParaRPr>
          </a:p>
          <a:p>
            <a:pPr indent="-286385" lvl="0" marL="299085" rtl="0" algn="l">
              <a:lnSpc>
                <a:spcPct val="100000"/>
              </a:lnSpc>
              <a:spcBef>
                <a:spcPts val="5"/>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Net claims incurred </a:t>
            </a:r>
            <a:r>
              <a:rPr lang="en-US" sz="1600">
                <a:solidFill>
                  <a:schemeClr val="dk1"/>
                </a:solidFill>
                <a:latin typeface="Quattrocento Sans"/>
                <a:ea typeface="Quattrocento Sans"/>
                <a:cs typeface="Quattrocento Sans"/>
                <a:sym typeface="Quattrocento Sans"/>
              </a:rPr>
              <a:t>: The amount of claims incurred during an accounting period</a:t>
            </a:r>
            <a:endParaRPr sz="1600">
              <a:solidFill>
                <a:schemeClr val="dk1"/>
              </a:solidFill>
              <a:latin typeface="Quattrocento Sans"/>
              <a:ea typeface="Quattrocento Sans"/>
              <a:cs typeface="Quattrocento Sans"/>
              <a:sym typeface="Quattrocento Sans"/>
            </a:endParaRPr>
          </a:p>
          <a:p>
            <a:pPr indent="0" lvl="0" marL="299085" rtl="0" algn="l">
              <a:lnSpc>
                <a:spcPct val="100000"/>
              </a:lnSpc>
              <a:spcBef>
                <a:spcPts val="0"/>
              </a:spcBef>
              <a:spcAft>
                <a:spcPts val="0"/>
              </a:spcAft>
              <a:buNone/>
            </a:pPr>
            <a:r>
              <a:rPr lang="en-US" sz="1600">
                <a:solidFill>
                  <a:schemeClr val="dk1"/>
                </a:solidFill>
                <a:latin typeface="Quattrocento Sans"/>
                <a:ea typeface="Quattrocento Sans"/>
                <a:cs typeface="Quattrocento Sans"/>
                <a:sym typeface="Quattrocento Sans"/>
              </a:rPr>
              <a:t>after deducting reinsurance recoveries.</a:t>
            </a:r>
            <a:endParaRPr sz="1600">
              <a:solidFill>
                <a:schemeClr val="dk1"/>
              </a:solidFill>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Clr>
                <a:schemeClr val="dk1"/>
              </a:buClr>
              <a:buSzPts val="1600"/>
              <a:buFont typeface="Arial"/>
              <a:buChar char="•"/>
            </a:pPr>
            <a:r>
              <a:rPr b="1" lang="en-US" sz="1600">
                <a:solidFill>
                  <a:schemeClr val="dk1"/>
                </a:solidFill>
                <a:latin typeface="Quattrocento Sans"/>
                <a:ea typeface="Quattrocento Sans"/>
                <a:cs typeface="Quattrocento Sans"/>
                <a:sym typeface="Quattrocento Sans"/>
              </a:rPr>
              <a:t>Claims Reported </a:t>
            </a:r>
            <a:r>
              <a:rPr lang="en-US" sz="1600">
                <a:solidFill>
                  <a:schemeClr val="dk1"/>
                </a:solidFill>
                <a:latin typeface="Quattrocento Sans"/>
                <a:ea typeface="Quattrocento Sans"/>
                <a:cs typeface="Quattrocento Sans"/>
                <a:sym typeface="Quattrocento Sans"/>
              </a:rPr>
              <a:t>: Claims reported to the company.</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38"/>
          <p:cNvSpPr txBox="1"/>
          <p:nvPr>
            <p:ph type="title"/>
          </p:nvPr>
        </p:nvSpPr>
        <p:spPr>
          <a:xfrm>
            <a:off x="1170432" y="957072"/>
            <a:ext cx="80498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Understand the following Terminology</a:t>
            </a:r>
            <a:endParaRPr/>
          </a:p>
        </p:txBody>
      </p:sp>
      <p:sp>
        <p:nvSpPr>
          <p:cNvPr id="431" name="Google Shape;431;p3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32" name="Google Shape;432;p38"/>
          <p:cNvSpPr txBox="1"/>
          <p:nvPr/>
        </p:nvSpPr>
        <p:spPr>
          <a:xfrm>
            <a:off x="1260475" y="1807388"/>
            <a:ext cx="9763760" cy="3331845"/>
          </a:xfrm>
          <a:prstGeom prst="rect">
            <a:avLst/>
          </a:prstGeom>
          <a:noFill/>
          <a:ln>
            <a:noFill/>
          </a:ln>
        </p:spPr>
        <p:txBody>
          <a:bodyPr anchorCtr="0" anchor="t" bIns="0" lIns="0" spcFirstLastPara="1" rIns="0" wrap="square" tIns="12700">
            <a:spAutoFit/>
          </a:bodyPr>
          <a:lstStyle/>
          <a:p>
            <a:pPr indent="-287019" lvl="0" marL="299085" marR="219709" rtl="0" algn="l">
              <a:lnSpc>
                <a:spcPct val="1101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Incurred But Not Reported (IBNR) </a:t>
            </a:r>
            <a:r>
              <a:rPr lang="en-US" sz="1600">
                <a:latin typeface="Quattrocento Sans"/>
                <a:ea typeface="Quattrocento Sans"/>
                <a:cs typeface="Quattrocento Sans"/>
                <a:sym typeface="Quattrocento Sans"/>
              </a:rPr>
              <a:t>is a type of reserve account used in the insurance industry as the provision for claims and/or events that have transpired, but have not yet been reported to an insurance company.</a:t>
            </a:r>
            <a:endParaRPr sz="1600">
              <a:latin typeface="Quattrocento Sans"/>
              <a:ea typeface="Quattrocento Sans"/>
              <a:cs typeface="Quattrocento Sans"/>
              <a:sym typeface="Quattrocento Sans"/>
            </a:endParaRPr>
          </a:p>
          <a:p>
            <a:pPr indent="-286385" lvl="0" marL="299085" rtl="0" algn="l">
              <a:lnSpc>
                <a:spcPct val="100000"/>
              </a:lnSpc>
              <a:spcBef>
                <a:spcPts val="1705"/>
              </a:spcBef>
              <a:spcAft>
                <a:spcPts val="0"/>
              </a:spcAft>
              <a:buSzPts val="1600"/>
              <a:buFont typeface="Arial"/>
              <a:buChar char="•"/>
            </a:pPr>
            <a:r>
              <a:rPr b="1" lang="en-US" sz="1600">
                <a:latin typeface="Quattrocento Sans"/>
                <a:ea typeface="Quattrocento Sans"/>
                <a:cs typeface="Quattrocento Sans"/>
                <a:sym typeface="Quattrocento Sans"/>
              </a:rPr>
              <a:t>Incurred Loss Ratio </a:t>
            </a:r>
            <a:r>
              <a:rPr lang="en-US" sz="1600">
                <a:latin typeface="Quattrocento Sans"/>
                <a:ea typeface="Quattrocento Sans"/>
                <a:cs typeface="Quattrocento Sans"/>
                <a:sym typeface="Quattrocento Sans"/>
              </a:rPr>
              <a:t>- The percentage of losses incurred to premiums earned.</a:t>
            </a:r>
            <a:endParaRPr sz="1600">
              <a:latin typeface="Quattrocento Sans"/>
              <a:ea typeface="Quattrocento Sans"/>
              <a:cs typeface="Quattrocento Sans"/>
              <a:sym typeface="Quattrocento Sans"/>
            </a:endParaRPr>
          </a:p>
          <a:p>
            <a:pPr indent="-287019" lvl="0" marL="299085" marR="5080" rtl="0" algn="l">
              <a:lnSpc>
                <a:spcPct val="110000"/>
              </a:lnSpc>
              <a:spcBef>
                <a:spcPts val="1900"/>
              </a:spcBef>
              <a:spcAft>
                <a:spcPts val="0"/>
              </a:spcAft>
              <a:buSzPts val="1600"/>
              <a:buFont typeface="Arial"/>
              <a:buChar char="•"/>
            </a:pPr>
            <a:r>
              <a:rPr b="1" lang="en-US" sz="1600">
                <a:latin typeface="Quattrocento Sans"/>
                <a:ea typeface="Quattrocento Sans"/>
                <a:cs typeface="Quattrocento Sans"/>
                <a:sym typeface="Quattrocento Sans"/>
              </a:rPr>
              <a:t>Reinstatement Clause </a:t>
            </a:r>
            <a:r>
              <a:rPr lang="en-US" sz="1600">
                <a:latin typeface="Quattrocento Sans"/>
                <a:ea typeface="Quattrocento Sans"/>
                <a:cs typeface="Quattrocento Sans"/>
                <a:sym typeface="Quattrocento Sans"/>
              </a:rPr>
              <a:t>- When the amount of reinsurance coverage provided under a treaty is reduced by the payment of a reinsurance loss as the result of one catastrophe, the reinsurance cover is automatically reinstated usually by the payment of a reinstatement premium.</a:t>
            </a:r>
            <a:endParaRPr sz="1600">
              <a:latin typeface="Quattrocento Sans"/>
              <a:ea typeface="Quattrocento Sans"/>
              <a:cs typeface="Quattrocento Sans"/>
              <a:sym typeface="Quattrocento Sans"/>
            </a:endParaRPr>
          </a:p>
          <a:p>
            <a:pPr indent="-287019" lvl="0" marL="299085" marR="398145" rtl="0" algn="l">
              <a:lnSpc>
                <a:spcPct val="110100"/>
              </a:lnSpc>
              <a:spcBef>
                <a:spcPts val="1485"/>
              </a:spcBef>
              <a:spcAft>
                <a:spcPts val="0"/>
              </a:spcAft>
              <a:buSzPts val="1600"/>
              <a:buFont typeface="Arial"/>
              <a:buChar char="•"/>
            </a:pPr>
            <a:r>
              <a:rPr b="1" lang="en-US" sz="1600">
                <a:latin typeface="Quattrocento Sans"/>
                <a:ea typeface="Quattrocento Sans"/>
                <a:cs typeface="Quattrocento Sans"/>
                <a:sym typeface="Quattrocento Sans"/>
              </a:rPr>
              <a:t>Reinstatement Premium </a:t>
            </a:r>
            <a:r>
              <a:rPr lang="en-US" sz="1600">
                <a:latin typeface="Quattrocento Sans"/>
                <a:ea typeface="Quattrocento Sans"/>
                <a:cs typeface="Quattrocento Sans"/>
                <a:sym typeface="Quattrocento Sans"/>
              </a:rPr>
              <a:t>- A pro rata reinsurance premium is charged for the reinstatement of the amount of reinsurance coverage that was reduced as the result of a reinsurance loss payment under a catastrophe cover</a:t>
            </a:r>
            <a:endParaRPr sz="1600">
              <a:latin typeface="Quattrocento Sans"/>
              <a:ea typeface="Quattrocento Sans"/>
              <a:cs typeface="Quattrocento Sans"/>
              <a:sym typeface="Quattrocento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39"/>
          <p:cNvSpPr txBox="1"/>
          <p:nvPr>
            <p:ph type="title"/>
          </p:nvPr>
        </p:nvSpPr>
        <p:spPr>
          <a:xfrm>
            <a:off x="1170432" y="957072"/>
            <a:ext cx="53314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Unexpired Risk Reserve</a:t>
            </a:r>
            <a:endParaRPr/>
          </a:p>
        </p:txBody>
      </p:sp>
      <p:sp>
        <p:nvSpPr>
          <p:cNvPr id="438" name="Google Shape;438;p3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39" name="Google Shape;439;p39"/>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5.4</a:t>
            </a:r>
            <a:endParaRPr sz="3600">
              <a:latin typeface="Helvetica Neue"/>
              <a:ea typeface="Helvetica Neue"/>
              <a:cs typeface="Helvetica Neue"/>
              <a:sym typeface="Helvetica Neue"/>
            </a:endParaRPr>
          </a:p>
        </p:txBody>
      </p:sp>
      <p:sp>
        <p:nvSpPr>
          <p:cNvPr id="440" name="Google Shape;440;p39"/>
          <p:cNvSpPr txBox="1"/>
          <p:nvPr/>
        </p:nvSpPr>
        <p:spPr>
          <a:xfrm>
            <a:off x="1248257" y="1827733"/>
            <a:ext cx="9435465" cy="271081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Unexpired risk reserve (URR) is the net written premium attributable to succeeding accounting period for</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unexpired portion of the risk.</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Basis</a:t>
            </a:r>
            <a:endParaRPr sz="1600">
              <a:latin typeface="Quattrocento Sans"/>
              <a:ea typeface="Quattrocento Sans"/>
              <a:cs typeface="Quattrocento Sans"/>
              <a:sym typeface="Quattrocento Sans"/>
            </a:endParaRPr>
          </a:p>
          <a:p>
            <a:pPr indent="-286385" lvl="0" marL="756285"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Over the contract period ( 1/365 days basis or 1/12 basis)</a:t>
            </a:r>
            <a:endParaRPr sz="1600">
              <a:latin typeface="Quattrocento Sans"/>
              <a:ea typeface="Quattrocento Sans"/>
              <a:cs typeface="Quattrocento Sans"/>
              <a:sym typeface="Quattrocento Sans"/>
            </a:endParaRPr>
          </a:p>
          <a:p>
            <a:pPr indent="-286385" lvl="0" marL="7562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Period of risk (where risk pattern is not uniformly spread between over the contract period)</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It is bifurcated under 3 head in P&amp;L</a:t>
            </a:r>
            <a:endParaRPr sz="1600">
              <a:latin typeface="Quattrocento Sans"/>
              <a:ea typeface="Quattrocento Sans"/>
              <a:cs typeface="Quattrocento Sans"/>
              <a:sym typeface="Quattrocento Sans"/>
            </a:endParaRPr>
          </a:p>
          <a:p>
            <a:pPr indent="-286385" lvl="0" marL="7562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URR charge</a:t>
            </a:r>
            <a:endParaRPr sz="1600">
              <a:latin typeface="Quattrocento Sans"/>
              <a:ea typeface="Quattrocento Sans"/>
              <a:cs typeface="Quattrocento Sans"/>
              <a:sym typeface="Quattrocento Sans"/>
            </a:endParaRPr>
          </a:p>
          <a:p>
            <a:pPr indent="-286385" lvl="0" marL="756285"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Previous year release</a:t>
            </a:r>
            <a:endParaRPr sz="1600">
              <a:latin typeface="Quattrocento Sans"/>
              <a:ea typeface="Quattrocento Sans"/>
              <a:cs typeface="Quattrocento Sans"/>
              <a:sym typeface="Quattrocento Sans"/>
            </a:endParaRPr>
          </a:p>
          <a:p>
            <a:pPr indent="-286385" lvl="0" marL="7562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Current year release</a:t>
            </a:r>
            <a:endParaRPr sz="1600">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4"/>
          <p:cNvSpPr txBox="1"/>
          <p:nvPr>
            <p:ph type="title"/>
          </p:nvPr>
        </p:nvSpPr>
        <p:spPr>
          <a:xfrm>
            <a:off x="1170432" y="957072"/>
            <a:ext cx="39598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Terminology in GI</a:t>
            </a:r>
            <a:endParaRPr/>
          </a:p>
        </p:txBody>
      </p:sp>
      <p:sp>
        <p:nvSpPr>
          <p:cNvPr id="71" name="Google Shape;71;p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72" name="Google Shape;72;p4"/>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1.1</a:t>
            </a:r>
            <a:endParaRPr sz="3600">
              <a:latin typeface="Helvetica Neue"/>
              <a:ea typeface="Helvetica Neue"/>
              <a:cs typeface="Helvetica Neue"/>
              <a:sym typeface="Helvetica Neue"/>
            </a:endParaRPr>
          </a:p>
        </p:txBody>
      </p:sp>
      <p:sp>
        <p:nvSpPr>
          <p:cNvPr id="73" name="Google Shape;73;p4"/>
          <p:cNvSpPr txBox="1"/>
          <p:nvPr>
            <p:ph idx="1" type="body"/>
          </p:nvPr>
        </p:nvSpPr>
        <p:spPr>
          <a:xfrm>
            <a:off x="1248257" y="1818588"/>
            <a:ext cx="10026650" cy="3533775"/>
          </a:xfrm>
          <a:prstGeom prst="rect">
            <a:avLst/>
          </a:prstGeom>
          <a:noFill/>
          <a:ln>
            <a:noFill/>
          </a:ln>
        </p:spPr>
        <p:txBody>
          <a:bodyPr anchorCtr="0" anchor="t" bIns="0" lIns="0" spcFirstLastPara="1" rIns="0" wrap="square" tIns="55675">
            <a:spAutoFit/>
          </a:bodyPr>
          <a:lstStyle/>
          <a:p>
            <a:pPr indent="-286385" lvl="0" marL="299085" rtl="0" algn="l">
              <a:lnSpc>
                <a:spcPct val="100000"/>
              </a:lnSpc>
              <a:spcBef>
                <a:spcPts val="0"/>
              </a:spcBef>
              <a:spcAft>
                <a:spcPts val="0"/>
              </a:spcAft>
              <a:buClr>
                <a:schemeClr val="dk1"/>
              </a:buClr>
              <a:buSzPts val="1600"/>
              <a:buFont typeface="Arial"/>
              <a:buChar char="•"/>
            </a:pPr>
            <a:r>
              <a:rPr b="1" lang="en-US">
                <a:latin typeface="Quattrocento Sans"/>
                <a:ea typeface="Quattrocento Sans"/>
                <a:cs typeface="Quattrocento Sans"/>
                <a:sym typeface="Quattrocento Sans"/>
              </a:rPr>
              <a:t>Premium </a:t>
            </a:r>
            <a:r>
              <a:rPr lang="en-US"/>
              <a:t>- Premium is an amount paid periodically to the insurer by the insured for covering his risk.</a:t>
            </a:r>
            <a:endParaRPr/>
          </a:p>
          <a:p>
            <a:pPr indent="-286385" lvl="0" marL="299085" rtl="0" algn="l">
              <a:lnSpc>
                <a:spcPct val="100000"/>
              </a:lnSpc>
              <a:spcBef>
                <a:spcPts val="1920"/>
              </a:spcBef>
              <a:spcAft>
                <a:spcPts val="0"/>
              </a:spcAft>
              <a:buClr>
                <a:schemeClr val="dk1"/>
              </a:buClr>
              <a:buSzPts val="1600"/>
              <a:buFont typeface="Arial"/>
              <a:buChar char="•"/>
            </a:pPr>
            <a:r>
              <a:rPr b="1" lang="en-US">
                <a:latin typeface="Quattrocento Sans"/>
                <a:ea typeface="Quattrocento Sans"/>
                <a:cs typeface="Quattrocento Sans"/>
                <a:sym typeface="Quattrocento Sans"/>
              </a:rPr>
              <a:t>Insurance claim </a:t>
            </a:r>
            <a:r>
              <a:rPr lang="en-US"/>
              <a:t>- A claim is a formal notice to an insurance company that you have suffered a loss that you</a:t>
            </a:r>
            <a:endParaRPr/>
          </a:p>
          <a:p>
            <a:pPr indent="0" lvl="0" marL="299085" rtl="0" algn="l">
              <a:lnSpc>
                <a:spcPct val="100000"/>
              </a:lnSpc>
              <a:spcBef>
                <a:spcPts val="5"/>
              </a:spcBef>
              <a:spcAft>
                <a:spcPts val="0"/>
              </a:spcAft>
              <a:buNone/>
            </a:pPr>
            <a:r>
              <a:rPr lang="en-US"/>
              <a:t>believe entitles you to compensation.</a:t>
            </a:r>
            <a:endParaRPr/>
          </a:p>
          <a:p>
            <a:pPr indent="0" lvl="0" marL="24765" rtl="0" algn="l">
              <a:lnSpc>
                <a:spcPct val="100000"/>
              </a:lnSpc>
              <a:spcBef>
                <a:spcPts val="1485"/>
              </a:spcBef>
              <a:spcAft>
                <a:spcPts val="0"/>
              </a:spcAft>
              <a:buNone/>
            </a:pPr>
            <a:r>
              <a:rPr b="1" lang="en-US">
                <a:latin typeface="Quattrocento Sans"/>
                <a:ea typeface="Quattrocento Sans"/>
                <a:cs typeface="Quattrocento Sans"/>
                <a:sym typeface="Quattrocento Sans"/>
              </a:rPr>
              <a:t>Items in Balance Sheet</a:t>
            </a:r>
            <a:endParaRPr/>
          </a:p>
          <a:p>
            <a:pPr indent="-286385" lvl="0" marL="311150" rtl="0" algn="l">
              <a:lnSpc>
                <a:spcPct val="100000"/>
              </a:lnSpc>
              <a:spcBef>
                <a:spcPts val="1515"/>
              </a:spcBef>
              <a:spcAft>
                <a:spcPts val="0"/>
              </a:spcAft>
              <a:buClr>
                <a:schemeClr val="dk1"/>
              </a:buClr>
              <a:buSzPts val="1600"/>
              <a:buFont typeface="Arial"/>
              <a:buChar char="•"/>
            </a:pPr>
            <a:r>
              <a:rPr b="1" lang="en-US">
                <a:latin typeface="Quattrocento Sans"/>
                <a:ea typeface="Quattrocento Sans"/>
                <a:cs typeface="Quattrocento Sans"/>
                <a:sym typeface="Quattrocento Sans"/>
              </a:rPr>
              <a:t>GWP - Gross written Premium - </a:t>
            </a:r>
            <a:r>
              <a:rPr lang="en-US"/>
              <a:t>Gross written premiums are the total revenue from a contract expected to</a:t>
            </a:r>
            <a:endParaRPr/>
          </a:p>
          <a:p>
            <a:pPr indent="0" lvl="0" marL="311150" rtl="0" algn="l">
              <a:lnSpc>
                <a:spcPct val="100000"/>
              </a:lnSpc>
              <a:spcBef>
                <a:spcPts val="0"/>
              </a:spcBef>
              <a:spcAft>
                <a:spcPts val="0"/>
              </a:spcAft>
              <a:buNone/>
            </a:pPr>
            <a:r>
              <a:rPr lang="en-US"/>
              <a:t>be receivedby an insurer before deductions for reinsurance or ceding commissions.</a:t>
            </a:r>
            <a:endParaRPr/>
          </a:p>
          <a:p>
            <a:pPr indent="-286385" lvl="0" marL="311150" rtl="0" algn="l">
              <a:lnSpc>
                <a:spcPct val="100000"/>
              </a:lnSpc>
              <a:spcBef>
                <a:spcPts val="1490"/>
              </a:spcBef>
              <a:spcAft>
                <a:spcPts val="0"/>
              </a:spcAft>
              <a:buClr>
                <a:schemeClr val="dk1"/>
              </a:buClr>
              <a:buSzPts val="1600"/>
              <a:buFont typeface="Arial"/>
              <a:buChar char="•"/>
            </a:pPr>
            <a:r>
              <a:rPr b="1" lang="en-US">
                <a:latin typeface="Quattrocento Sans"/>
                <a:ea typeface="Quattrocento Sans"/>
                <a:cs typeface="Quattrocento Sans"/>
                <a:sym typeface="Quattrocento Sans"/>
              </a:rPr>
              <a:t>GIC: Gross Incurred Claim - </a:t>
            </a:r>
            <a:r>
              <a:rPr lang="en-US"/>
              <a:t>Gross claims incurred comprise all payments made in respect of the financial</a:t>
            </a:r>
            <a:endParaRPr/>
          </a:p>
          <a:p>
            <a:pPr indent="0" lvl="0" marL="311150" rtl="0" algn="l">
              <a:lnSpc>
                <a:spcPct val="100000"/>
              </a:lnSpc>
              <a:spcBef>
                <a:spcPts val="0"/>
              </a:spcBef>
              <a:spcAft>
                <a:spcPts val="0"/>
              </a:spcAft>
              <a:buNone/>
            </a:pPr>
            <a:r>
              <a:rPr lang="en-US"/>
              <a:t>yearplus the provision for the claims but minus the provision for claims for the preceding financial year.</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40"/>
          <p:cNvSpPr txBox="1"/>
          <p:nvPr>
            <p:ph type="title"/>
          </p:nvPr>
        </p:nvSpPr>
        <p:spPr>
          <a:xfrm>
            <a:off x="1170432" y="957072"/>
            <a:ext cx="40233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URR – Case study</a:t>
            </a:r>
            <a:endParaRPr/>
          </a:p>
        </p:txBody>
      </p:sp>
      <p:sp>
        <p:nvSpPr>
          <p:cNvPr id="446" name="Google Shape;446;p40"/>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5.4</a:t>
            </a:r>
            <a:endParaRPr sz="3600">
              <a:latin typeface="Helvetica Neue"/>
              <a:ea typeface="Helvetica Neue"/>
              <a:cs typeface="Helvetica Neue"/>
              <a:sym typeface="Helvetica Neue"/>
            </a:endParaRPr>
          </a:p>
        </p:txBody>
      </p:sp>
      <p:pic>
        <p:nvPicPr>
          <p:cNvPr id="447" name="Google Shape;447;p40"/>
          <p:cNvPicPr preferRelativeResize="0"/>
          <p:nvPr/>
        </p:nvPicPr>
        <p:blipFill rotWithShape="1">
          <a:blip r:embed="rId3">
            <a:alphaModFix/>
          </a:blip>
          <a:srcRect b="0" l="0" r="0" t="0"/>
          <a:stretch/>
        </p:blipFill>
        <p:spPr>
          <a:xfrm>
            <a:off x="5699759" y="1801367"/>
            <a:ext cx="5654040" cy="1306698"/>
          </a:xfrm>
          <a:prstGeom prst="rect">
            <a:avLst/>
          </a:prstGeom>
          <a:noFill/>
          <a:ln>
            <a:noFill/>
          </a:ln>
        </p:spPr>
      </p:pic>
      <p:sp>
        <p:nvSpPr>
          <p:cNvPr id="448" name="Google Shape;448;p40"/>
          <p:cNvSpPr txBox="1"/>
          <p:nvPr>
            <p:ph idx="1" type="body"/>
          </p:nvPr>
        </p:nvSpPr>
        <p:spPr>
          <a:xfrm>
            <a:off x="1248257" y="1818588"/>
            <a:ext cx="10026650" cy="353377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a:latin typeface="Calibri"/>
                <a:ea typeface="Calibri"/>
                <a:cs typeface="Calibri"/>
                <a:sym typeface="Calibri"/>
              </a:rPr>
              <a:t>GWP = Rs 1,400</a:t>
            </a:r>
            <a:endParaRPr/>
          </a:p>
          <a:p>
            <a:pPr indent="0" lvl="0" marL="12700" marR="8533130" rtl="0" algn="l">
              <a:lnSpc>
                <a:spcPct val="100000"/>
              </a:lnSpc>
              <a:spcBef>
                <a:spcPts val="0"/>
              </a:spcBef>
              <a:spcAft>
                <a:spcPts val="0"/>
              </a:spcAft>
              <a:buNone/>
            </a:pPr>
            <a:r>
              <a:rPr lang="en-US">
                <a:latin typeface="Calibri"/>
                <a:ea typeface="Calibri"/>
                <a:cs typeface="Calibri"/>
                <a:sym typeface="Calibri"/>
              </a:rPr>
              <a:t>RI Ceded = Rs 200 NWP = Rs 1,200</a:t>
            </a:r>
            <a:endParaRPr/>
          </a:p>
          <a:p>
            <a:pPr indent="0" lvl="0" marL="12700" rtl="0" algn="l">
              <a:lnSpc>
                <a:spcPct val="100000"/>
              </a:lnSpc>
              <a:spcBef>
                <a:spcPts val="0"/>
              </a:spcBef>
              <a:spcAft>
                <a:spcPts val="0"/>
              </a:spcAft>
              <a:buNone/>
            </a:pPr>
            <a:r>
              <a:rPr lang="en-US">
                <a:latin typeface="Calibri"/>
                <a:ea typeface="Calibri"/>
                <a:cs typeface="Calibri"/>
                <a:sym typeface="Calibri"/>
              </a:rPr>
              <a:t>Policy Period = Oct 01, 2009 to Sep 30, 2010</a:t>
            </a:r>
            <a:endParaRPr/>
          </a:p>
          <a:p>
            <a:pPr indent="0" lvl="0" marL="12700" rtl="0" algn="l">
              <a:lnSpc>
                <a:spcPct val="100000"/>
              </a:lnSpc>
              <a:spcBef>
                <a:spcPts val="75"/>
              </a:spcBef>
              <a:spcAft>
                <a:spcPts val="0"/>
              </a:spcAft>
              <a:buNone/>
            </a:pPr>
            <a:r>
              <a:rPr lang="en-US">
                <a:latin typeface="Arial"/>
                <a:ea typeface="Arial"/>
                <a:cs typeface="Arial"/>
                <a:sym typeface="Arial"/>
              </a:rPr>
              <a:t>Case 1 :- at the end of the date</a:t>
            </a:r>
            <a:endParaRPr/>
          </a:p>
          <a:p>
            <a:pPr indent="0" lvl="0" marL="0" rtl="0" algn="l">
              <a:lnSpc>
                <a:spcPct val="100000"/>
              </a:lnSpc>
              <a:spcBef>
                <a:spcPts val="969"/>
              </a:spcBef>
              <a:spcAft>
                <a:spcPts val="0"/>
              </a:spcAft>
              <a:buNone/>
            </a:pPr>
            <a:r>
              <a:t/>
            </a:r>
            <a:endParaRPr>
              <a:latin typeface="Arial"/>
              <a:ea typeface="Arial"/>
              <a:cs typeface="Arial"/>
              <a:sym typeface="Arial"/>
            </a:endParaRPr>
          </a:p>
          <a:p>
            <a:pPr indent="0" lvl="0" marL="12700" rtl="0" algn="l">
              <a:lnSpc>
                <a:spcPct val="100000"/>
              </a:lnSpc>
              <a:spcBef>
                <a:spcPts val="0"/>
              </a:spcBef>
              <a:spcAft>
                <a:spcPts val="0"/>
              </a:spcAft>
              <a:buNone/>
            </a:pPr>
            <a:r>
              <a:rPr lang="en-US" sz="1800">
                <a:latin typeface="Calibri"/>
                <a:ea typeface="Calibri"/>
                <a:cs typeface="Calibri"/>
                <a:sym typeface="Calibri"/>
              </a:rPr>
              <a:t>One date is expired so</a:t>
            </a:r>
            <a:endParaRPr sz="1800">
              <a:latin typeface="Calibri"/>
              <a:ea typeface="Calibri"/>
              <a:cs typeface="Calibri"/>
              <a:sym typeface="Calibri"/>
            </a:endParaRPr>
          </a:p>
          <a:p>
            <a:pPr indent="0" lvl="0" marL="12700" marR="4993005" rtl="0" algn="l">
              <a:lnSpc>
                <a:spcPct val="100000"/>
              </a:lnSpc>
              <a:spcBef>
                <a:spcPts val="0"/>
              </a:spcBef>
              <a:spcAft>
                <a:spcPts val="0"/>
              </a:spcAft>
              <a:buNone/>
            </a:pPr>
            <a:r>
              <a:rPr lang="en-US" sz="1800">
                <a:latin typeface="Calibri"/>
                <a:ea typeface="Calibri"/>
                <a:cs typeface="Calibri"/>
                <a:sym typeface="Calibri"/>
              </a:rPr>
              <a:t>URR Charge = NWP * Unexpired period / Policy period So, URR Charge = 1,200 * 11 / 12 = 1,100</a:t>
            </a:r>
            <a:endParaRPr sz="1800">
              <a:latin typeface="Calibri"/>
              <a:ea typeface="Calibri"/>
              <a:cs typeface="Calibri"/>
              <a:sym typeface="Calibri"/>
            </a:endParaRPr>
          </a:p>
          <a:p>
            <a:pPr indent="0" lvl="0" marL="12700" rtl="0" algn="l">
              <a:lnSpc>
                <a:spcPct val="100000"/>
              </a:lnSpc>
              <a:spcBef>
                <a:spcPts val="2160"/>
              </a:spcBef>
              <a:spcAft>
                <a:spcPts val="0"/>
              </a:spcAft>
              <a:buNone/>
            </a:pPr>
            <a:r>
              <a:rPr lang="en-US" sz="1800">
                <a:latin typeface="Calibri"/>
                <a:ea typeface="Calibri"/>
                <a:cs typeface="Calibri"/>
                <a:sym typeface="Calibri"/>
              </a:rPr>
              <a:t>The charge as created above will be reserve as future income which will be converted to URR release as</a:t>
            </a:r>
            <a:endParaRPr sz="1800">
              <a:latin typeface="Calibri"/>
              <a:ea typeface="Calibri"/>
              <a:cs typeface="Calibri"/>
              <a:sym typeface="Calibri"/>
            </a:endParaRPr>
          </a:p>
          <a:p>
            <a:pPr indent="0" lvl="0" marL="12700" rtl="0" algn="l">
              <a:lnSpc>
                <a:spcPct val="100000"/>
              </a:lnSpc>
              <a:spcBef>
                <a:spcPts val="5"/>
              </a:spcBef>
              <a:spcAft>
                <a:spcPts val="0"/>
              </a:spcAft>
              <a:buNone/>
            </a:pPr>
            <a:r>
              <a:rPr lang="en-US" sz="1800">
                <a:latin typeface="Calibri"/>
                <a:ea typeface="Calibri"/>
                <a:cs typeface="Calibri"/>
                <a:sym typeface="Calibri"/>
              </a:rPr>
              <a:t>income over the policy period.</a:t>
            </a:r>
            <a:endParaRPr sz="1800">
              <a:latin typeface="Calibri"/>
              <a:ea typeface="Calibri"/>
              <a:cs typeface="Calibri"/>
              <a:sym typeface="Calibri"/>
            </a:endParaRPr>
          </a:p>
          <a:p>
            <a:pPr indent="0" lvl="0" marL="12700" rtl="0" algn="l">
              <a:lnSpc>
                <a:spcPct val="100000"/>
              </a:lnSpc>
              <a:spcBef>
                <a:spcPts val="0"/>
              </a:spcBef>
              <a:spcAft>
                <a:spcPts val="0"/>
              </a:spcAft>
              <a:buNone/>
            </a:pPr>
            <a:r>
              <a:rPr lang="en-US" sz="1800">
                <a:latin typeface="Calibri"/>
                <a:ea typeface="Calibri"/>
                <a:cs typeface="Calibri"/>
                <a:sym typeface="Calibri"/>
              </a:rPr>
              <a:t>In above example every date Rs 100 will be released as URR Release over next 11 dates</a:t>
            </a:r>
            <a:endParaRPr sz="1800">
              <a:latin typeface="Calibri"/>
              <a:ea typeface="Calibri"/>
              <a:cs typeface="Calibri"/>
              <a:sym typeface="Calibri"/>
            </a:endParaRPr>
          </a:p>
        </p:txBody>
      </p:sp>
      <p:sp>
        <p:nvSpPr>
          <p:cNvPr id="449" name="Google Shape;449;p4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1"/>
          <p:cNvSpPr txBox="1"/>
          <p:nvPr>
            <p:ph type="title"/>
          </p:nvPr>
        </p:nvSpPr>
        <p:spPr>
          <a:xfrm>
            <a:off x="1170432" y="957072"/>
            <a:ext cx="46456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Net earned Premium</a:t>
            </a:r>
            <a:endParaRPr/>
          </a:p>
        </p:txBody>
      </p:sp>
      <p:sp>
        <p:nvSpPr>
          <p:cNvPr id="455" name="Google Shape;455;p4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56" name="Google Shape;456;p41"/>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5.5</a:t>
            </a:r>
            <a:endParaRPr sz="3600">
              <a:latin typeface="Helvetica Neue"/>
              <a:ea typeface="Helvetica Neue"/>
              <a:cs typeface="Helvetica Neue"/>
              <a:sym typeface="Helvetica Neue"/>
            </a:endParaRPr>
          </a:p>
        </p:txBody>
      </p:sp>
      <p:sp>
        <p:nvSpPr>
          <p:cNvPr id="457" name="Google Shape;457;p41"/>
          <p:cNvSpPr txBox="1"/>
          <p:nvPr/>
        </p:nvSpPr>
        <p:spPr>
          <a:xfrm>
            <a:off x="1248257" y="1827733"/>
            <a:ext cx="9931400" cy="100266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Net earned premium (NEP) indicates the difference between the written premium &amp; unexpired portion of the</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risk</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Earned premium = Net premium - URR</a:t>
            </a:r>
            <a:endParaRPr sz="1600">
              <a:latin typeface="Quattrocento Sans"/>
              <a:ea typeface="Quattrocento Sans"/>
              <a:cs typeface="Quattrocento Sans"/>
              <a:sym typeface="Quattrocento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42"/>
          <p:cNvSpPr txBox="1"/>
          <p:nvPr>
            <p:ph type="title"/>
          </p:nvPr>
        </p:nvSpPr>
        <p:spPr>
          <a:xfrm>
            <a:off x="1170432" y="957072"/>
            <a:ext cx="567563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Reinsurance Commission</a:t>
            </a:r>
            <a:endParaRPr/>
          </a:p>
        </p:txBody>
      </p:sp>
      <p:sp>
        <p:nvSpPr>
          <p:cNvPr id="463" name="Google Shape;463;p4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64" name="Google Shape;464;p42"/>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5.6</a:t>
            </a:r>
            <a:endParaRPr sz="3600">
              <a:latin typeface="Helvetica Neue"/>
              <a:ea typeface="Helvetica Neue"/>
              <a:cs typeface="Helvetica Neue"/>
              <a:sym typeface="Helvetica Neue"/>
            </a:endParaRPr>
          </a:p>
        </p:txBody>
      </p:sp>
      <p:sp>
        <p:nvSpPr>
          <p:cNvPr id="465" name="Google Shape;465;p42"/>
          <p:cNvSpPr txBox="1"/>
          <p:nvPr/>
        </p:nvSpPr>
        <p:spPr>
          <a:xfrm>
            <a:off x="1248257" y="1807388"/>
            <a:ext cx="9766300" cy="2633345"/>
          </a:xfrm>
          <a:prstGeom prst="rect">
            <a:avLst/>
          </a:prstGeom>
          <a:noFill/>
          <a:ln>
            <a:noFill/>
          </a:ln>
        </p:spPr>
        <p:txBody>
          <a:bodyPr anchorCtr="0" anchor="t" bIns="0" lIns="0" spcFirstLastPara="1" rIns="0" wrap="square" tIns="12700">
            <a:spAutoFit/>
          </a:bodyPr>
          <a:lstStyle/>
          <a:p>
            <a:pPr indent="0" lvl="0" marL="24765" marR="5080" rtl="0" algn="l">
              <a:lnSpc>
                <a:spcPct val="110100"/>
              </a:lnSpc>
              <a:spcBef>
                <a:spcPts val="0"/>
              </a:spcBef>
              <a:spcAft>
                <a:spcPts val="0"/>
              </a:spcAft>
              <a:buNone/>
            </a:pPr>
            <a:r>
              <a:rPr b="1" lang="en-US" sz="1600">
                <a:latin typeface="Quattrocento Sans"/>
                <a:ea typeface="Quattrocento Sans"/>
                <a:cs typeface="Quattrocento Sans"/>
                <a:sym typeface="Quattrocento Sans"/>
              </a:rPr>
              <a:t>Reinsurance commission </a:t>
            </a:r>
            <a:r>
              <a:rPr lang="en-US" sz="1600">
                <a:latin typeface="Quattrocento Sans"/>
                <a:ea typeface="Quattrocento Sans"/>
                <a:cs typeface="Quattrocento Sans"/>
                <a:sym typeface="Quattrocento Sans"/>
              </a:rPr>
              <a:t>(RI Comm.) reinsurance company compensates some portion of acquisition cost &amp; administrative expenses as incurred by insurance company. The compensation as paid by the reinsurance company is called reinsurance commission.</a:t>
            </a:r>
            <a:endParaRPr sz="1600">
              <a:latin typeface="Quattrocento Sans"/>
              <a:ea typeface="Quattrocento Sans"/>
              <a:cs typeface="Quattrocento Sans"/>
              <a:sym typeface="Quattrocento Sans"/>
            </a:endParaRPr>
          </a:p>
          <a:p>
            <a:pPr indent="0" lvl="0" marL="0" rtl="0" algn="l">
              <a:lnSpc>
                <a:spcPct val="100000"/>
              </a:lnSpc>
              <a:spcBef>
                <a:spcPts val="370"/>
              </a:spcBef>
              <a:spcAft>
                <a:spcPts val="0"/>
              </a:spcAft>
              <a:buNone/>
            </a:pPr>
            <a:r>
              <a:t/>
            </a:r>
            <a:endParaRPr sz="1600">
              <a:latin typeface="Quattrocento Sans"/>
              <a:ea typeface="Quattrocento Sans"/>
              <a:cs typeface="Quattrocento Sans"/>
              <a:sym typeface="Quattrocento Sans"/>
            </a:endParaRPr>
          </a:p>
          <a:p>
            <a:pPr indent="0" lvl="0" marL="24765" rtl="0" algn="l">
              <a:lnSpc>
                <a:spcPct val="100000"/>
              </a:lnSpc>
              <a:spcBef>
                <a:spcPts val="0"/>
              </a:spcBef>
              <a:spcAft>
                <a:spcPts val="0"/>
              </a:spcAft>
              <a:buNone/>
            </a:pPr>
            <a:r>
              <a:rPr b="1" lang="en-US" sz="1600">
                <a:latin typeface="Quattrocento Sans"/>
                <a:ea typeface="Quattrocento Sans"/>
                <a:cs typeface="Quattrocento Sans"/>
                <a:sym typeface="Quattrocento Sans"/>
              </a:rPr>
              <a:t>Example</a:t>
            </a:r>
            <a:endParaRPr sz="1600">
              <a:latin typeface="Quattrocento Sans"/>
              <a:ea typeface="Quattrocento Sans"/>
              <a:cs typeface="Quattrocento Sans"/>
              <a:sym typeface="Quattrocento Sans"/>
            </a:endParaRPr>
          </a:p>
          <a:p>
            <a:pPr indent="0" lvl="0" marL="12700" rtl="0" algn="l">
              <a:lnSpc>
                <a:spcPct val="100000"/>
              </a:lnSpc>
              <a:spcBef>
                <a:spcPts val="165"/>
              </a:spcBef>
              <a:spcAft>
                <a:spcPts val="0"/>
              </a:spcAft>
              <a:buNone/>
            </a:pPr>
            <a:r>
              <a:rPr lang="en-US" sz="1600">
                <a:latin typeface="Quattrocento Sans"/>
                <a:ea typeface="Quattrocento Sans"/>
                <a:cs typeface="Quattrocento Sans"/>
                <a:sym typeface="Quattrocento Sans"/>
              </a:rPr>
              <a:t>Premium ceded to the reinsurer i.e. RI ceded Rs. 100</a:t>
            </a:r>
            <a:endParaRPr sz="1600">
              <a:latin typeface="Quattrocento Sans"/>
              <a:ea typeface="Quattrocento Sans"/>
              <a:cs typeface="Quattrocento Sans"/>
              <a:sym typeface="Quattrocento Sans"/>
            </a:endParaRPr>
          </a:p>
          <a:p>
            <a:pPr indent="0" lvl="0" marL="12700" marR="3179445" rtl="0" algn="l">
              <a:lnSpc>
                <a:spcPct val="100000"/>
              </a:lnSpc>
              <a:spcBef>
                <a:spcPts val="5"/>
              </a:spcBef>
              <a:spcAft>
                <a:spcPts val="0"/>
              </a:spcAft>
              <a:buNone/>
            </a:pPr>
            <a:r>
              <a:rPr lang="en-US" sz="1600">
                <a:latin typeface="Quattrocento Sans"/>
                <a:ea typeface="Quattrocento Sans"/>
                <a:cs typeface="Quattrocento Sans"/>
                <a:sym typeface="Quattrocento Sans"/>
              </a:rPr>
              <a:t>Reinsurer is paying 10% as RI commission as reinsurance premium ceded So RI commission (RI Comm.) = ?</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RI commission = RI ceded * Commission rate RI commission = 100 * 10% = 10</a:t>
            </a:r>
            <a:endParaRPr sz="1600">
              <a:latin typeface="Quattrocento Sans"/>
              <a:ea typeface="Quattrocento Sans"/>
              <a:cs typeface="Quattrocento Sans"/>
              <a:sym typeface="Quattrocento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3"/>
          <p:cNvSpPr txBox="1"/>
          <p:nvPr>
            <p:ph type="title"/>
          </p:nvPr>
        </p:nvSpPr>
        <p:spPr>
          <a:xfrm>
            <a:off x="1170432" y="957072"/>
            <a:ext cx="3770629"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Acquisition Cost</a:t>
            </a:r>
            <a:endParaRPr/>
          </a:p>
        </p:txBody>
      </p:sp>
      <p:sp>
        <p:nvSpPr>
          <p:cNvPr id="471" name="Google Shape;471;p4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72" name="Google Shape;472;p43"/>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5.7</a:t>
            </a:r>
            <a:endParaRPr sz="3600">
              <a:latin typeface="Helvetica Neue"/>
              <a:ea typeface="Helvetica Neue"/>
              <a:cs typeface="Helvetica Neue"/>
              <a:sym typeface="Helvetica Neue"/>
            </a:endParaRPr>
          </a:p>
        </p:txBody>
      </p:sp>
      <p:sp>
        <p:nvSpPr>
          <p:cNvPr id="473" name="Google Shape;473;p43"/>
          <p:cNvSpPr txBox="1"/>
          <p:nvPr>
            <p:ph idx="1" type="body"/>
          </p:nvPr>
        </p:nvSpPr>
        <p:spPr>
          <a:xfrm>
            <a:off x="1248257" y="1818588"/>
            <a:ext cx="10026650" cy="353377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b="1" lang="en-US">
                <a:latin typeface="Quattrocento Sans"/>
                <a:ea typeface="Quattrocento Sans"/>
                <a:cs typeface="Quattrocento Sans"/>
                <a:sym typeface="Quattrocento Sans"/>
              </a:rPr>
              <a:t>Acquisition cost </a:t>
            </a:r>
            <a:r>
              <a:rPr lang="en-US"/>
              <a:t>/ Commission paid indicate the cost paid to various channel as a percentage to premium for</a:t>
            </a:r>
            <a:endParaRPr/>
          </a:p>
          <a:p>
            <a:pPr indent="0" lvl="0" marL="12700" rtl="0" algn="l">
              <a:lnSpc>
                <a:spcPct val="100000"/>
              </a:lnSpc>
              <a:spcBef>
                <a:spcPts val="0"/>
              </a:spcBef>
              <a:spcAft>
                <a:spcPts val="0"/>
              </a:spcAft>
              <a:buNone/>
            </a:pPr>
            <a:r>
              <a:rPr lang="en-US"/>
              <a:t>acquiring the business.</a:t>
            </a:r>
            <a:endParaRPr/>
          </a:p>
          <a:p>
            <a:pPr indent="0" lvl="0" marL="12700" rtl="0" algn="l">
              <a:lnSpc>
                <a:spcPct val="100000"/>
              </a:lnSpc>
              <a:spcBef>
                <a:spcPts val="1920"/>
              </a:spcBef>
              <a:spcAft>
                <a:spcPts val="0"/>
              </a:spcAft>
              <a:buNone/>
            </a:pPr>
            <a:r>
              <a:rPr b="1" lang="en-US">
                <a:latin typeface="Quattrocento Sans"/>
                <a:ea typeface="Quattrocento Sans"/>
                <a:cs typeface="Quattrocento Sans"/>
                <a:sym typeface="Quattrocento Sans"/>
              </a:rPr>
              <a:t>Example</a:t>
            </a:r>
            <a:endParaRPr/>
          </a:p>
          <a:p>
            <a:pPr indent="0" lvl="0" marL="12700" rtl="0" algn="l">
              <a:lnSpc>
                <a:spcPct val="100000"/>
              </a:lnSpc>
              <a:spcBef>
                <a:spcPts val="5"/>
              </a:spcBef>
              <a:spcAft>
                <a:spcPts val="0"/>
              </a:spcAft>
              <a:buNone/>
            </a:pPr>
            <a:r>
              <a:rPr lang="en-US"/>
              <a:t>Premium collected from the client i.e. GWP Rs. 1000</a:t>
            </a:r>
            <a:endParaRPr/>
          </a:p>
          <a:p>
            <a:pPr indent="0" lvl="0" marL="12700" rtl="0" algn="l">
              <a:lnSpc>
                <a:spcPct val="100000"/>
              </a:lnSpc>
              <a:spcBef>
                <a:spcPts val="0"/>
              </a:spcBef>
              <a:spcAft>
                <a:spcPts val="0"/>
              </a:spcAft>
              <a:buNone/>
            </a:pPr>
            <a:r>
              <a:rPr lang="en-US"/>
              <a:t>Lets assume that business is sourced through agents &amp; Acquisition cost is 10%</a:t>
            </a:r>
            <a:endParaRPr/>
          </a:p>
          <a:p>
            <a:pPr indent="0" lvl="0" marL="12700" rtl="0" algn="l">
              <a:lnSpc>
                <a:spcPct val="100000"/>
              </a:lnSpc>
              <a:spcBef>
                <a:spcPts val="1920"/>
              </a:spcBef>
              <a:spcAft>
                <a:spcPts val="0"/>
              </a:spcAft>
              <a:buNone/>
            </a:pPr>
            <a:r>
              <a:rPr lang="en-US"/>
              <a:t>Acquisition cost - ?</a:t>
            </a:r>
            <a:endParaRPr/>
          </a:p>
          <a:p>
            <a:pPr indent="0" lvl="0" marL="12700" rtl="0" algn="l">
              <a:lnSpc>
                <a:spcPct val="100000"/>
              </a:lnSpc>
              <a:spcBef>
                <a:spcPts val="1925"/>
              </a:spcBef>
              <a:spcAft>
                <a:spcPts val="0"/>
              </a:spcAft>
              <a:buNone/>
            </a:pPr>
            <a:r>
              <a:rPr lang="en-US"/>
              <a:t>Acquisition cost = GWP * Acquisition cost Acquisition cost = 1000 * 10% = 100</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44"/>
          <p:cNvSpPr txBox="1"/>
          <p:nvPr>
            <p:ph type="title"/>
          </p:nvPr>
        </p:nvSpPr>
        <p:spPr>
          <a:xfrm>
            <a:off x="1170432" y="957072"/>
            <a:ext cx="1777364"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Claims</a:t>
            </a:r>
            <a:endParaRPr/>
          </a:p>
        </p:txBody>
      </p:sp>
      <p:sp>
        <p:nvSpPr>
          <p:cNvPr id="479" name="Google Shape;479;p4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80" name="Google Shape;480;p44"/>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5.8</a:t>
            </a:r>
            <a:endParaRPr sz="3600">
              <a:latin typeface="Helvetica Neue"/>
              <a:ea typeface="Helvetica Neue"/>
              <a:cs typeface="Helvetica Neue"/>
              <a:sym typeface="Helvetica Neue"/>
            </a:endParaRPr>
          </a:p>
        </p:txBody>
      </p:sp>
      <p:sp>
        <p:nvSpPr>
          <p:cNvPr id="481" name="Google Shape;481;p44"/>
          <p:cNvSpPr txBox="1"/>
          <p:nvPr/>
        </p:nvSpPr>
        <p:spPr>
          <a:xfrm>
            <a:off x="1248257" y="1827733"/>
            <a:ext cx="9932670" cy="319849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Claims - </a:t>
            </a:r>
            <a:r>
              <a:rPr lang="en-US" sz="1600">
                <a:latin typeface="Quattrocento Sans"/>
                <a:ea typeface="Quattrocento Sans"/>
                <a:cs typeface="Quattrocento Sans"/>
                <a:sym typeface="Quattrocento Sans"/>
              </a:rPr>
              <a:t>is the demand made by insured under the policy issued by the company in the event of loss. It</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comprises the following:</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b="1" lang="en-US" sz="1600">
                <a:latin typeface="Quattrocento Sans"/>
                <a:ea typeface="Quattrocento Sans"/>
                <a:cs typeface="Quattrocento Sans"/>
                <a:sym typeface="Quattrocento Sans"/>
              </a:rPr>
              <a:t>Claims incurred</a:t>
            </a:r>
            <a:endParaRPr sz="1600">
              <a:latin typeface="Quattrocento Sans"/>
              <a:ea typeface="Quattrocento Sans"/>
              <a:cs typeface="Quattrocento Sans"/>
              <a:sym typeface="Quattrocento Sans"/>
            </a:endParaRPr>
          </a:p>
          <a:p>
            <a:pPr indent="-286385" lvl="0" marL="756285"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Claims paid – These are the claims paid to the client for the period for which p&amp;l statement is drawn</a:t>
            </a:r>
            <a:endParaRPr sz="1600">
              <a:latin typeface="Quattrocento Sans"/>
              <a:ea typeface="Quattrocento Sans"/>
              <a:cs typeface="Quattrocento Sans"/>
              <a:sym typeface="Quattrocento Sans"/>
            </a:endParaRPr>
          </a:p>
          <a:p>
            <a:pPr indent="-287019" lvl="0" marL="756285" marR="5080" rtl="0" algn="just">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	Claims settlement cost – Insurance company may appoint surveyor, to assess the loss as reported by the client. The cost/ fees paid to surveyor or lawyer is called claims settlement cost. It is also included as part of claims part if settled to the client for P&amp;L statement period.</a:t>
            </a:r>
            <a:endParaRPr sz="1600">
              <a:latin typeface="Quattrocento Sans"/>
              <a:ea typeface="Quattrocento Sans"/>
              <a:cs typeface="Quattrocento Sans"/>
              <a:sym typeface="Quattrocento Sans"/>
            </a:endParaRPr>
          </a:p>
          <a:p>
            <a:pPr indent="-286385" lvl="0" marL="756285"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Salvage - In insurance circles, this term commonly refers to the scrap value of damaged property. In</a:t>
            </a:r>
            <a:endParaRPr sz="1600">
              <a:latin typeface="Quattrocento Sans"/>
              <a:ea typeface="Quattrocento Sans"/>
              <a:cs typeface="Quattrocento Sans"/>
              <a:sym typeface="Quattrocento Sans"/>
            </a:endParaRPr>
          </a:p>
          <a:p>
            <a:pPr indent="0" lvl="0" marL="756285" rtl="0" algn="l">
              <a:lnSpc>
                <a:spcPct val="100000"/>
              </a:lnSpc>
              <a:spcBef>
                <a:spcPts val="0"/>
              </a:spcBef>
              <a:spcAft>
                <a:spcPts val="0"/>
              </a:spcAft>
              <a:buNone/>
            </a:pPr>
            <a:r>
              <a:rPr lang="en-US" sz="1600">
                <a:latin typeface="Quattrocento Sans"/>
                <a:ea typeface="Quattrocento Sans"/>
                <a:cs typeface="Quattrocento Sans"/>
                <a:sym typeface="Quattrocento Sans"/>
              </a:rPr>
              <a:t>property insurance, salvage value.</a:t>
            </a:r>
            <a:endParaRPr sz="1600">
              <a:latin typeface="Quattrocento Sans"/>
              <a:ea typeface="Quattrocento Sans"/>
              <a:cs typeface="Quattrocento Sans"/>
              <a:sym typeface="Quattrocento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45"/>
          <p:cNvSpPr txBox="1"/>
          <p:nvPr>
            <p:ph type="title"/>
          </p:nvPr>
        </p:nvSpPr>
        <p:spPr>
          <a:xfrm>
            <a:off x="1170432" y="957072"/>
            <a:ext cx="1777364"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Claims</a:t>
            </a:r>
            <a:endParaRPr/>
          </a:p>
        </p:txBody>
      </p:sp>
      <p:sp>
        <p:nvSpPr>
          <p:cNvPr id="487" name="Google Shape;487;p4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88" name="Google Shape;488;p45"/>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5.8</a:t>
            </a:r>
            <a:endParaRPr sz="3600">
              <a:latin typeface="Helvetica Neue"/>
              <a:ea typeface="Helvetica Neue"/>
              <a:cs typeface="Helvetica Neue"/>
              <a:sym typeface="Helvetica Neue"/>
            </a:endParaRPr>
          </a:p>
        </p:txBody>
      </p:sp>
      <p:sp>
        <p:nvSpPr>
          <p:cNvPr id="489" name="Google Shape;489;p45"/>
          <p:cNvSpPr txBox="1"/>
          <p:nvPr/>
        </p:nvSpPr>
        <p:spPr>
          <a:xfrm>
            <a:off x="1248257" y="1827733"/>
            <a:ext cx="9930765" cy="3442335"/>
          </a:xfrm>
          <a:prstGeom prst="rect">
            <a:avLst/>
          </a:prstGeom>
          <a:noFill/>
          <a:ln>
            <a:noFill/>
          </a:ln>
        </p:spPr>
        <p:txBody>
          <a:bodyPr anchorCtr="0" anchor="t" bIns="0" lIns="0" spcFirstLastPara="1" rIns="0" wrap="square" tIns="13950">
            <a:spAutoFit/>
          </a:bodyPr>
          <a:lstStyle/>
          <a:p>
            <a:pPr indent="-287019" lvl="0" marL="299085" marR="7620" rtl="0" algn="just">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	P&amp;L statement is prepared for a given period. Sometime it is possible that claims reported may not get paid to the client / insured. In such a situation insurance company creates the reserve as claims reserve or provision for claims settlement cost , any increase or decrease in the reserve for the period for which P&amp;L statement is drawn is reported as provision for reserve or provision for claims settlement cost.</a:t>
            </a:r>
            <a:endParaRPr sz="1600">
              <a:latin typeface="Quattrocento Sans"/>
              <a:ea typeface="Quattrocento Sans"/>
              <a:cs typeface="Quattrocento Sans"/>
              <a:sym typeface="Quattrocento Sans"/>
            </a:endParaRPr>
          </a:p>
          <a:p>
            <a:pPr indent="-286385" lvl="0" marL="299085" rtl="0" algn="l">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Claims incurred but not reported (IBNR) &amp; incurred but not enough reported (IBNER) provision. It is</a:t>
            </a:r>
            <a:endParaRPr sz="1600">
              <a:latin typeface="Quattrocento Sans"/>
              <a:ea typeface="Quattrocento Sans"/>
              <a:cs typeface="Quattrocento Sans"/>
              <a:sym typeface="Quattrocento Sans"/>
            </a:endParaRPr>
          </a:p>
          <a:p>
            <a:pPr indent="0" lvl="0" marL="299085" rtl="0" algn="l">
              <a:lnSpc>
                <a:spcPct val="100000"/>
              </a:lnSpc>
              <a:spcBef>
                <a:spcPts val="0"/>
              </a:spcBef>
              <a:spcAft>
                <a:spcPts val="0"/>
              </a:spcAft>
              <a:buNone/>
            </a:pPr>
            <a:r>
              <a:rPr lang="en-US" sz="1600">
                <a:latin typeface="Quattrocento Sans"/>
                <a:ea typeface="Quattrocento Sans"/>
                <a:cs typeface="Quattrocento Sans"/>
                <a:sym typeface="Quattrocento Sans"/>
              </a:rPr>
              <a:t>estimated by actuary.</a:t>
            </a:r>
            <a:endParaRPr sz="1600">
              <a:latin typeface="Quattrocento Sans"/>
              <a:ea typeface="Quattrocento Sans"/>
              <a:cs typeface="Quattrocento Sans"/>
              <a:sym typeface="Quattrocento Sans"/>
            </a:endParaRPr>
          </a:p>
          <a:p>
            <a:pPr indent="-344805" lvl="0" marL="356870" marR="6985" rtl="0" algn="just">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	</a:t>
            </a:r>
            <a:r>
              <a:rPr b="1" lang="en-US" sz="1600">
                <a:latin typeface="Quattrocento Sans"/>
                <a:ea typeface="Quattrocento Sans"/>
                <a:cs typeface="Quattrocento Sans"/>
                <a:sym typeface="Quattrocento Sans"/>
              </a:rPr>
              <a:t>Gross claims incurred </a:t>
            </a:r>
            <a:r>
              <a:rPr lang="en-US" sz="1600">
                <a:latin typeface="Quattrocento Sans"/>
                <a:ea typeface="Quattrocento Sans"/>
                <a:cs typeface="Quattrocento Sans"/>
                <a:sym typeface="Quattrocento Sans"/>
              </a:rPr>
              <a:t>= Summation  of Claims paid + Survey fees paid + reserve + IBNR – Salvage is called Gross claims incurred.</a:t>
            </a:r>
            <a:endParaRPr sz="1600">
              <a:latin typeface="Quattrocento Sans"/>
              <a:ea typeface="Quattrocento Sans"/>
              <a:cs typeface="Quattrocento Sans"/>
              <a:sym typeface="Quattrocento Sans"/>
            </a:endParaRPr>
          </a:p>
          <a:p>
            <a:pPr indent="-287019" lvl="0" marL="299085" marR="5080" rtl="0" algn="just">
              <a:lnSpc>
                <a:spcPct val="100000"/>
              </a:lnSpc>
              <a:spcBef>
                <a:spcPts val="1925"/>
              </a:spcBef>
              <a:spcAft>
                <a:spcPts val="0"/>
              </a:spcAft>
              <a:buSzPts val="1600"/>
              <a:buFont typeface="Arial"/>
              <a:buChar char="•"/>
            </a:pPr>
            <a:r>
              <a:rPr lang="en-US" sz="1600">
                <a:latin typeface="Quattrocento Sans"/>
                <a:ea typeface="Quattrocento Sans"/>
                <a:cs typeface="Quattrocento Sans"/>
                <a:sym typeface="Quattrocento Sans"/>
              </a:rPr>
              <a:t>	</a:t>
            </a:r>
            <a:r>
              <a:rPr b="1" lang="en-US" sz="1600">
                <a:latin typeface="Quattrocento Sans"/>
                <a:ea typeface="Quattrocento Sans"/>
                <a:cs typeface="Quattrocento Sans"/>
                <a:sym typeface="Quattrocento Sans"/>
              </a:rPr>
              <a:t>Net claims incurred </a:t>
            </a:r>
            <a:r>
              <a:rPr lang="en-US" sz="1600">
                <a:latin typeface="Quattrocento Sans"/>
                <a:ea typeface="Quattrocento Sans"/>
                <a:cs typeface="Quattrocento Sans"/>
                <a:sym typeface="Quattrocento Sans"/>
              </a:rPr>
              <a:t>= Net claims incurred is arrived after deducting the claims recovery from reinsurer under various proportional as well as non proportional arrangement. It indicates the loss retained by the company</a:t>
            </a:r>
            <a:endParaRPr sz="1600">
              <a:latin typeface="Quattrocento Sans"/>
              <a:ea typeface="Quattrocento Sans"/>
              <a:cs typeface="Quattrocento Sans"/>
              <a:sym typeface="Quattrocento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46"/>
          <p:cNvSpPr txBox="1"/>
          <p:nvPr>
            <p:ph type="title"/>
          </p:nvPr>
        </p:nvSpPr>
        <p:spPr>
          <a:xfrm>
            <a:off x="1170432" y="957072"/>
            <a:ext cx="613283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Underwriting Result &amp; Profit</a:t>
            </a:r>
            <a:endParaRPr/>
          </a:p>
        </p:txBody>
      </p:sp>
      <p:sp>
        <p:nvSpPr>
          <p:cNvPr id="495" name="Google Shape;495;p4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496" name="Google Shape;496;p46"/>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5.9</a:t>
            </a:r>
            <a:endParaRPr sz="3600">
              <a:latin typeface="Helvetica Neue"/>
              <a:ea typeface="Helvetica Neue"/>
              <a:cs typeface="Helvetica Neue"/>
              <a:sym typeface="Helvetica Neue"/>
            </a:endParaRPr>
          </a:p>
        </p:txBody>
      </p:sp>
      <p:sp>
        <p:nvSpPr>
          <p:cNvPr id="497" name="Google Shape;497;p46"/>
          <p:cNvSpPr txBox="1"/>
          <p:nvPr/>
        </p:nvSpPr>
        <p:spPr>
          <a:xfrm>
            <a:off x="1248257" y="1827733"/>
            <a:ext cx="9930130" cy="246697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Underwriting	result	</a:t>
            </a:r>
            <a:r>
              <a:rPr lang="en-US" sz="1600">
                <a:latin typeface="Quattrocento Sans"/>
                <a:ea typeface="Quattrocento Sans"/>
                <a:cs typeface="Quattrocento Sans"/>
                <a:sym typeface="Quattrocento Sans"/>
              </a:rPr>
              <a:t>(U/w	result)	indicates	the	surplus	/	deficit	from	the	insurance	business	without</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considering the investment income</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U/w result = Earned premium – Claims – Cost of acquisition + Reinsurance commission - operating expenses</a:t>
            </a:r>
            <a:endParaRPr sz="1600">
              <a:latin typeface="Quattrocento Sans"/>
              <a:ea typeface="Quattrocento Sans"/>
              <a:cs typeface="Quattrocento Sans"/>
              <a:sym typeface="Quattrocento Sans"/>
            </a:endParaRPr>
          </a:p>
          <a:p>
            <a:pPr indent="0" lvl="0" marL="0" rtl="0" algn="l">
              <a:lnSpc>
                <a:spcPct val="100000"/>
              </a:lnSpc>
              <a:spcBef>
                <a:spcPts val="1714"/>
              </a:spcBef>
              <a:spcAft>
                <a:spcPts val="0"/>
              </a:spcAft>
              <a:buNone/>
            </a:pPr>
            <a:r>
              <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Profit</a:t>
            </a:r>
            <a:endParaRPr sz="1600">
              <a:latin typeface="Quattrocento Sans"/>
              <a:ea typeface="Quattrocento Sans"/>
              <a:cs typeface="Quattrocento Sans"/>
              <a:sym typeface="Quattrocento Sans"/>
            </a:endParaRPr>
          </a:p>
          <a:p>
            <a:pPr indent="-286385" lvl="0" marL="299085"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Profit before tax (PBT) = Underwriting result + Investment income</a:t>
            </a:r>
            <a:endParaRPr sz="1600">
              <a:latin typeface="Quattrocento Sans"/>
              <a:ea typeface="Quattrocento Sans"/>
              <a:cs typeface="Quattrocento Sans"/>
              <a:sym typeface="Quattrocento Sans"/>
            </a:endParaRPr>
          </a:p>
          <a:p>
            <a:pPr indent="-286385" lvl="0" marL="299085" rtl="0" algn="l">
              <a:lnSpc>
                <a:spcPct val="100000"/>
              </a:lnSpc>
              <a:spcBef>
                <a:spcPts val="1920"/>
              </a:spcBef>
              <a:spcAft>
                <a:spcPts val="0"/>
              </a:spcAft>
              <a:buSzPts val="1600"/>
              <a:buFont typeface="Arial"/>
              <a:buChar char="•"/>
            </a:pPr>
            <a:r>
              <a:rPr lang="en-US" sz="1600">
                <a:latin typeface="Quattrocento Sans"/>
                <a:ea typeface="Quattrocento Sans"/>
                <a:cs typeface="Quattrocento Sans"/>
                <a:sym typeface="Quattrocento Sans"/>
              </a:rPr>
              <a:t>Profit after tax (PAT) = PBT – Tax %</a:t>
            </a:r>
            <a:endParaRPr sz="1600">
              <a:latin typeface="Quattrocento Sans"/>
              <a:ea typeface="Quattrocento Sans"/>
              <a:cs typeface="Quattrocento Sans"/>
              <a:sym typeface="Quattrocento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47"/>
          <p:cNvSpPr txBox="1"/>
          <p:nvPr>
            <p:ph type="title"/>
          </p:nvPr>
        </p:nvSpPr>
        <p:spPr>
          <a:xfrm>
            <a:off x="1170432" y="957072"/>
            <a:ext cx="81260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Underwriting Result &amp; Profit - Example</a:t>
            </a:r>
            <a:endParaRPr/>
          </a:p>
        </p:txBody>
      </p:sp>
      <p:sp>
        <p:nvSpPr>
          <p:cNvPr id="503" name="Google Shape;503;p47"/>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5.9</a:t>
            </a:r>
            <a:endParaRPr sz="3600">
              <a:latin typeface="Helvetica Neue"/>
              <a:ea typeface="Helvetica Neue"/>
              <a:cs typeface="Helvetica Neue"/>
              <a:sym typeface="Helvetica Neue"/>
            </a:endParaRPr>
          </a:p>
        </p:txBody>
      </p:sp>
      <p:pic>
        <p:nvPicPr>
          <p:cNvPr id="504" name="Google Shape;504;p47"/>
          <p:cNvPicPr preferRelativeResize="0"/>
          <p:nvPr/>
        </p:nvPicPr>
        <p:blipFill rotWithShape="1">
          <a:blip r:embed="rId3">
            <a:alphaModFix/>
          </a:blip>
          <a:srcRect b="0" l="0" r="0" t="0"/>
          <a:stretch/>
        </p:blipFill>
        <p:spPr>
          <a:xfrm>
            <a:off x="1239850" y="1850445"/>
            <a:ext cx="4298031" cy="4309253"/>
          </a:xfrm>
          <a:prstGeom prst="rect">
            <a:avLst/>
          </a:prstGeom>
          <a:noFill/>
          <a:ln>
            <a:noFill/>
          </a:ln>
        </p:spPr>
      </p:pic>
      <p:pic>
        <p:nvPicPr>
          <p:cNvPr id="505" name="Google Shape;505;p47"/>
          <p:cNvPicPr preferRelativeResize="0"/>
          <p:nvPr/>
        </p:nvPicPr>
        <p:blipFill rotWithShape="1">
          <a:blip r:embed="rId4">
            <a:alphaModFix/>
          </a:blip>
          <a:srcRect b="0" l="0" r="0" t="0"/>
          <a:stretch/>
        </p:blipFill>
        <p:spPr>
          <a:xfrm>
            <a:off x="6350457" y="1836550"/>
            <a:ext cx="4116793" cy="1653862"/>
          </a:xfrm>
          <a:prstGeom prst="rect">
            <a:avLst/>
          </a:prstGeom>
          <a:noFill/>
          <a:ln>
            <a:noFill/>
          </a:ln>
        </p:spPr>
      </p:pic>
      <p:sp>
        <p:nvSpPr>
          <p:cNvPr id="506" name="Google Shape;506;p4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48"/>
          <p:cNvSpPr txBox="1"/>
          <p:nvPr>
            <p:ph type="title"/>
          </p:nvPr>
        </p:nvSpPr>
        <p:spPr>
          <a:xfrm>
            <a:off x="1487424" y="957072"/>
            <a:ext cx="3682365" cy="624840"/>
          </a:xfrm>
          <a:prstGeom prst="rect">
            <a:avLst/>
          </a:prstGeom>
          <a:solidFill>
            <a:srgbClr val="FBD2C2"/>
          </a:solidFill>
          <a:ln>
            <a:noFill/>
          </a:ln>
        </p:spPr>
        <p:txBody>
          <a:bodyPr anchorCtr="0" anchor="t" bIns="0" lIns="0" spcFirstLastPara="1" rIns="0" wrap="square" tIns="1900">
            <a:spAutoFit/>
          </a:bodyPr>
          <a:lstStyle/>
          <a:p>
            <a:pPr indent="0" lvl="0" marL="90805" rtl="0" algn="l">
              <a:lnSpc>
                <a:spcPct val="100000"/>
              </a:lnSpc>
              <a:spcBef>
                <a:spcPts val="0"/>
              </a:spcBef>
              <a:spcAft>
                <a:spcPts val="0"/>
              </a:spcAft>
              <a:buNone/>
            </a:pPr>
            <a:r>
              <a:rPr lang="en-US"/>
              <a:t>Combined Ratio</a:t>
            </a:r>
            <a:endParaRPr/>
          </a:p>
        </p:txBody>
      </p:sp>
      <p:sp>
        <p:nvSpPr>
          <p:cNvPr id="512" name="Google Shape;512;p4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13" name="Google Shape;513;p48"/>
          <p:cNvSpPr txBox="1"/>
          <p:nvPr/>
        </p:nvSpPr>
        <p:spPr>
          <a:xfrm>
            <a:off x="335279" y="957072"/>
            <a:ext cx="1152525"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5.10</a:t>
            </a:r>
            <a:endParaRPr sz="3600">
              <a:latin typeface="Helvetica Neue"/>
              <a:ea typeface="Helvetica Neue"/>
              <a:cs typeface="Helvetica Neue"/>
              <a:sym typeface="Helvetica Neue"/>
            </a:endParaRPr>
          </a:p>
        </p:txBody>
      </p:sp>
      <p:sp>
        <p:nvSpPr>
          <p:cNvPr id="514" name="Google Shape;514;p48"/>
          <p:cNvSpPr txBox="1"/>
          <p:nvPr/>
        </p:nvSpPr>
        <p:spPr>
          <a:xfrm>
            <a:off x="1248257" y="1827733"/>
            <a:ext cx="9934575" cy="1978660"/>
          </a:xfrm>
          <a:prstGeom prst="rect">
            <a:avLst/>
          </a:prstGeom>
          <a:noFill/>
          <a:ln>
            <a:noFill/>
          </a:ln>
        </p:spPr>
        <p:txBody>
          <a:bodyPr anchorCtr="0" anchor="t" bIns="0" lIns="0" spcFirstLastPara="1" rIns="0" wrap="square" tIns="13950">
            <a:spAutoFit/>
          </a:bodyPr>
          <a:lstStyle/>
          <a:p>
            <a:pPr indent="0" lvl="0" marL="12700" marR="5080" rtl="0" algn="just">
              <a:lnSpc>
                <a:spcPct val="100000"/>
              </a:lnSpc>
              <a:spcBef>
                <a:spcPts val="0"/>
              </a:spcBef>
              <a:spcAft>
                <a:spcPts val="0"/>
              </a:spcAft>
              <a:buNone/>
            </a:pPr>
            <a:r>
              <a:rPr b="1" lang="en-US" sz="1600">
                <a:latin typeface="Quattrocento Sans"/>
                <a:ea typeface="Quattrocento Sans"/>
                <a:cs typeface="Quattrocento Sans"/>
                <a:sym typeface="Quattrocento Sans"/>
              </a:rPr>
              <a:t>Combined ratio </a:t>
            </a:r>
            <a:r>
              <a:rPr lang="en-US" sz="1600">
                <a:latin typeface="Quattrocento Sans"/>
                <a:ea typeface="Quattrocento Sans"/>
                <a:cs typeface="Quattrocento Sans"/>
                <a:sym typeface="Quattrocento Sans"/>
              </a:rPr>
              <a:t>- indicates the profitability of an insurance company from its insurance business. It does not include the impact of investment income impact. Following is the formula for the calculation of the combined ratio.</a:t>
            </a:r>
            <a:endParaRPr sz="1600">
              <a:latin typeface="Quattrocento Sans"/>
              <a:ea typeface="Quattrocento Sans"/>
              <a:cs typeface="Quattrocento Sans"/>
              <a:sym typeface="Quattrocento Sans"/>
            </a:endParaRPr>
          </a:p>
          <a:p>
            <a:pPr indent="0" lvl="0" marL="12700" rtl="0" algn="just">
              <a:lnSpc>
                <a:spcPct val="100000"/>
              </a:lnSpc>
              <a:spcBef>
                <a:spcPts val="1925"/>
              </a:spcBef>
              <a:spcAft>
                <a:spcPts val="0"/>
              </a:spcAft>
              <a:buNone/>
            </a:pPr>
            <a:r>
              <a:rPr b="1" lang="en-US" sz="1600">
                <a:latin typeface="Quattrocento Sans"/>
                <a:ea typeface="Quattrocento Sans"/>
                <a:cs typeface="Quattrocento Sans"/>
                <a:sym typeface="Quattrocento Sans"/>
              </a:rPr>
              <a:t>Combined ratio = Loss ratio +net commission ratio + expense ratio</a:t>
            </a:r>
            <a:endParaRPr sz="1600">
              <a:latin typeface="Quattrocento Sans"/>
              <a:ea typeface="Quattrocento Sans"/>
              <a:cs typeface="Quattrocento Sans"/>
              <a:sym typeface="Quattrocento Sans"/>
            </a:endParaRPr>
          </a:p>
          <a:p>
            <a:pPr indent="0" lvl="0" marL="12700" rtl="0" algn="just">
              <a:lnSpc>
                <a:spcPct val="100000"/>
              </a:lnSpc>
              <a:spcBef>
                <a:spcPts val="1920"/>
              </a:spcBef>
              <a:spcAft>
                <a:spcPts val="0"/>
              </a:spcAft>
              <a:buNone/>
            </a:pPr>
            <a:r>
              <a:rPr lang="en-US" sz="1600">
                <a:latin typeface="Quattrocento Sans"/>
                <a:ea typeface="Quattrocento Sans"/>
                <a:cs typeface="Quattrocento Sans"/>
                <a:sym typeface="Quattrocento Sans"/>
              </a:rPr>
              <a:t>A value greater than 100% means the company is paying out more than what it is taking in and a value less</a:t>
            </a:r>
            <a:endParaRPr sz="1600">
              <a:latin typeface="Quattrocento Sans"/>
              <a:ea typeface="Quattrocento Sans"/>
              <a:cs typeface="Quattrocento Sans"/>
              <a:sym typeface="Quattrocento Sans"/>
            </a:endParaRPr>
          </a:p>
          <a:p>
            <a:pPr indent="0" lvl="0" marL="12700" rtl="0" algn="just">
              <a:lnSpc>
                <a:spcPct val="100000"/>
              </a:lnSpc>
              <a:spcBef>
                <a:spcPts val="0"/>
              </a:spcBef>
              <a:spcAft>
                <a:spcPts val="0"/>
              </a:spcAft>
              <a:buNone/>
            </a:pPr>
            <a:r>
              <a:rPr lang="en-US" sz="1600">
                <a:latin typeface="Quattrocento Sans"/>
                <a:ea typeface="Quattrocento Sans"/>
                <a:cs typeface="Quattrocento Sans"/>
                <a:sym typeface="Quattrocento Sans"/>
              </a:rPr>
              <a:t>than 100% means it is taking more than it is paying out.</a:t>
            </a:r>
            <a:endParaRPr sz="1600">
              <a:latin typeface="Quattrocento Sans"/>
              <a:ea typeface="Quattrocento Sans"/>
              <a:cs typeface="Quattrocento Sans"/>
              <a:sym typeface="Quattrocento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49"/>
          <p:cNvSpPr txBox="1"/>
          <p:nvPr>
            <p:ph type="title"/>
          </p:nvPr>
        </p:nvSpPr>
        <p:spPr>
          <a:xfrm>
            <a:off x="1524000" y="947927"/>
            <a:ext cx="2527300" cy="624840"/>
          </a:xfrm>
          <a:prstGeom prst="rect">
            <a:avLst/>
          </a:prstGeom>
          <a:solidFill>
            <a:srgbClr val="FBD2C2"/>
          </a:solidFill>
          <a:ln>
            <a:noFill/>
          </a:ln>
        </p:spPr>
        <p:txBody>
          <a:bodyPr anchorCtr="0" anchor="t" bIns="0" lIns="0" spcFirstLastPara="1" rIns="0" wrap="square" tIns="1900">
            <a:spAutoFit/>
          </a:bodyPr>
          <a:lstStyle/>
          <a:p>
            <a:pPr indent="0" lvl="0" marL="92075" rtl="0" algn="l">
              <a:lnSpc>
                <a:spcPct val="100000"/>
              </a:lnSpc>
              <a:spcBef>
                <a:spcPts val="0"/>
              </a:spcBef>
              <a:spcAft>
                <a:spcPts val="0"/>
              </a:spcAft>
              <a:buNone/>
            </a:pPr>
            <a:r>
              <a:rPr lang="en-US"/>
              <a:t>Loss Ratio</a:t>
            </a:r>
            <a:endParaRPr/>
          </a:p>
        </p:txBody>
      </p:sp>
      <p:sp>
        <p:nvSpPr>
          <p:cNvPr id="520" name="Google Shape;520;p4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21" name="Google Shape;521;p49"/>
          <p:cNvSpPr txBox="1"/>
          <p:nvPr/>
        </p:nvSpPr>
        <p:spPr>
          <a:xfrm>
            <a:off x="335279" y="947927"/>
            <a:ext cx="1188720" cy="624840"/>
          </a:xfrm>
          <a:prstGeom prst="rect">
            <a:avLst/>
          </a:prstGeom>
          <a:solidFill>
            <a:srgbClr val="E7E6E6"/>
          </a:solidFill>
          <a:ln>
            <a:noFill/>
          </a:ln>
        </p:spPr>
        <p:txBody>
          <a:bodyPr anchorCtr="0" anchor="t" bIns="0" lIns="0" spcFirstLastPara="1" rIns="0" wrap="square" tIns="355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5.11</a:t>
            </a:r>
            <a:endParaRPr sz="3600">
              <a:latin typeface="Helvetica Neue"/>
              <a:ea typeface="Helvetica Neue"/>
              <a:cs typeface="Helvetica Neue"/>
              <a:sym typeface="Helvetica Neue"/>
            </a:endParaRPr>
          </a:p>
        </p:txBody>
      </p:sp>
      <p:sp>
        <p:nvSpPr>
          <p:cNvPr id="522" name="Google Shape;522;p49"/>
          <p:cNvSpPr txBox="1"/>
          <p:nvPr/>
        </p:nvSpPr>
        <p:spPr>
          <a:xfrm>
            <a:off x="1260475" y="1807388"/>
            <a:ext cx="9761220" cy="1687830"/>
          </a:xfrm>
          <a:prstGeom prst="rect">
            <a:avLst/>
          </a:prstGeom>
          <a:noFill/>
          <a:ln>
            <a:noFill/>
          </a:ln>
        </p:spPr>
        <p:txBody>
          <a:bodyPr anchorCtr="0" anchor="t" bIns="0" lIns="0" spcFirstLastPara="1" rIns="0" wrap="square" tIns="37450">
            <a:spAutoFit/>
          </a:bodyPr>
          <a:lstStyle/>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Loss ratio </a:t>
            </a:r>
            <a:r>
              <a:rPr lang="en-US" sz="1600">
                <a:latin typeface="Quattrocento Sans"/>
                <a:ea typeface="Quattrocento Sans"/>
                <a:cs typeface="Quattrocento Sans"/>
                <a:sym typeface="Quattrocento Sans"/>
              </a:rPr>
              <a:t>- The percentage of losses (claims) incurred to premium earned during the period. It is indicator of</a:t>
            </a:r>
            <a:endParaRPr sz="1600">
              <a:latin typeface="Quattrocento Sans"/>
              <a:ea typeface="Quattrocento Sans"/>
              <a:cs typeface="Quattrocento Sans"/>
              <a:sym typeface="Quattrocento Sans"/>
            </a:endParaRPr>
          </a:p>
          <a:p>
            <a:pPr indent="0" lvl="0" marL="12700" rtl="0" algn="l">
              <a:lnSpc>
                <a:spcPct val="100000"/>
              </a:lnSpc>
              <a:spcBef>
                <a:spcPts val="190"/>
              </a:spcBef>
              <a:spcAft>
                <a:spcPts val="0"/>
              </a:spcAft>
              <a:buNone/>
            </a:pPr>
            <a:r>
              <a:rPr lang="en-US" sz="1600">
                <a:latin typeface="Quattrocento Sans"/>
                <a:ea typeface="Quattrocento Sans"/>
                <a:cs typeface="Quattrocento Sans"/>
                <a:sym typeface="Quattrocento Sans"/>
              </a:rPr>
              <a:t>as insurer’s underwriting discipline and skill at mitigating risk</a:t>
            </a:r>
            <a:endParaRPr sz="1600">
              <a:latin typeface="Quattrocento Sans"/>
              <a:ea typeface="Quattrocento Sans"/>
              <a:cs typeface="Quattrocento Sans"/>
              <a:sym typeface="Quattrocento Sans"/>
            </a:endParaRPr>
          </a:p>
          <a:p>
            <a:pPr indent="0" lvl="0" marL="0" rtl="0" algn="l">
              <a:lnSpc>
                <a:spcPct val="100000"/>
              </a:lnSpc>
              <a:spcBef>
                <a:spcPts val="370"/>
              </a:spcBef>
              <a:spcAft>
                <a:spcPts val="0"/>
              </a:spcAft>
              <a:buNone/>
            </a:pPr>
            <a:r>
              <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Loss ratio = Incurred losses / Earned premium</a:t>
            </a:r>
            <a:endParaRPr sz="1600">
              <a:latin typeface="Quattrocento Sans"/>
              <a:ea typeface="Quattrocento Sans"/>
              <a:cs typeface="Quattrocento Sans"/>
              <a:sym typeface="Quattrocento Sans"/>
            </a:endParaRPr>
          </a:p>
          <a:p>
            <a:pPr indent="0" lvl="0" marL="0" rtl="0" algn="l">
              <a:lnSpc>
                <a:spcPct val="100000"/>
              </a:lnSpc>
              <a:spcBef>
                <a:spcPts val="395"/>
              </a:spcBef>
              <a:spcAft>
                <a:spcPts val="0"/>
              </a:spcAft>
              <a:buNone/>
            </a:pPr>
            <a:r>
              <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Example</a:t>
            </a:r>
            <a:r>
              <a:rPr lang="en-US" sz="1600">
                <a:latin typeface="Quattrocento Sans"/>
                <a:ea typeface="Quattrocento Sans"/>
                <a:cs typeface="Quattrocento Sans"/>
                <a:sym typeface="Quattrocento Sans"/>
              </a:rPr>
              <a:t>: Calculate the loss ratio ??</a:t>
            </a:r>
            <a:endParaRPr sz="1600">
              <a:latin typeface="Quattrocento Sans"/>
              <a:ea typeface="Quattrocento Sans"/>
              <a:cs typeface="Quattrocento Sans"/>
              <a:sym typeface="Quattrocento Sans"/>
            </a:endParaRPr>
          </a:p>
        </p:txBody>
      </p:sp>
      <p:graphicFrame>
        <p:nvGraphicFramePr>
          <p:cNvPr id="523" name="Google Shape;523;p49"/>
          <p:cNvGraphicFramePr/>
          <p:nvPr/>
        </p:nvGraphicFramePr>
        <p:xfrm>
          <a:off x="4512350" y="3255755"/>
          <a:ext cx="3000000" cy="3000000"/>
        </p:xfrm>
        <a:graphic>
          <a:graphicData uri="http://schemas.openxmlformats.org/drawingml/2006/table">
            <a:tbl>
              <a:tblPr bandRow="1" firstRow="1">
                <a:noFill/>
                <a:tableStyleId>{8584463C-25AE-4F3F-91BD-8469957C5AE6}</a:tableStyleId>
              </a:tblPr>
              <a:tblGrid>
                <a:gridCol w="2131050"/>
                <a:gridCol w="1060450"/>
              </a:tblGrid>
              <a:tr h="454025">
                <a:tc>
                  <a:txBody>
                    <a:bodyPr/>
                    <a:lstStyle/>
                    <a:p>
                      <a:pPr indent="0" lvl="0" marL="0" marR="0" rtl="0" algn="l">
                        <a:lnSpc>
                          <a:spcPct val="100000"/>
                        </a:lnSpc>
                        <a:spcBef>
                          <a:spcPts val="0"/>
                        </a:spcBef>
                        <a:spcAft>
                          <a:spcPts val="0"/>
                        </a:spcAft>
                        <a:buNone/>
                      </a:pPr>
                      <a:r>
                        <a:t/>
                      </a:r>
                      <a:endParaRPr sz="1300" u="none" cap="none" strike="noStrike">
                        <a:latin typeface="Times New Roman"/>
                        <a:ea typeface="Times New Roman"/>
                        <a:cs typeface="Times New Roman"/>
                        <a:sym typeface="Times New Roman"/>
                      </a:endParaRPr>
                    </a:p>
                    <a:p>
                      <a:pPr indent="0" lvl="0" marL="33020" marR="0" rtl="0" algn="l">
                        <a:lnSpc>
                          <a:spcPct val="100000"/>
                        </a:lnSpc>
                        <a:spcBef>
                          <a:spcPts val="0"/>
                        </a:spcBef>
                        <a:spcAft>
                          <a:spcPts val="0"/>
                        </a:spcAft>
                        <a:buNone/>
                      </a:pPr>
                      <a:r>
                        <a:rPr lang="en-US" sz="1300" u="none" cap="none" strike="noStrike">
                          <a:solidFill>
                            <a:srgbClr val="FFFFFF"/>
                          </a:solidFill>
                          <a:latin typeface="Arial"/>
                          <a:ea typeface="Arial"/>
                          <a:cs typeface="Arial"/>
                          <a:sym typeface="Arial"/>
                        </a:rPr>
                        <a:t>Par t i cu l ar s</a:t>
                      </a:r>
                      <a:endParaRPr sz="1300" u="none" cap="none" strike="noStrike">
                        <a:latin typeface="Arial"/>
                        <a:ea typeface="Arial"/>
                        <a:cs typeface="Arial"/>
                        <a:sym typeface="Arial"/>
                      </a:endParaRPr>
                    </a:p>
                  </a:txBody>
                  <a:tcPr marT="323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c>
                  <a:txBody>
                    <a:bodyPr/>
                    <a:lstStyle/>
                    <a:p>
                      <a:pPr indent="0" lvl="0" marL="330835" marR="0" rtl="0" algn="l">
                        <a:lnSpc>
                          <a:spcPct val="118846"/>
                        </a:lnSpc>
                        <a:spcBef>
                          <a:spcPts val="0"/>
                        </a:spcBef>
                        <a:spcAft>
                          <a:spcPts val="0"/>
                        </a:spcAft>
                        <a:buNone/>
                      </a:pPr>
                      <a:r>
                        <a:rPr lang="en-US" sz="1300" u="none" cap="none" strike="noStrike">
                          <a:solidFill>
                            <a:srgbClr val="FFFFFF"/>
                          </a:solidFill>
                          <a:latin typeface="Arial"/>
                          <a:ea typeface="Arial"/>
                          <a:cs typeface="Arial"/>
                          <a:sym typeface="Arial"/>
                        </a:rPr>
                        <a:t>Net b asi s</a:t>
                      </a:r>
                      <a:endParaRPr sz="1300" u="none" cap="none" strike="noStrike">
                        <a:latin typeface="Arial"/>
                        <a:ea typeface="Arial"/>
                        <a:cs typeface="Arial"/>
                        <a:sym typeface="Arial"/>
                      </a:endParaRPr>
                    </a:p>
                    <a:p>
                      <a:pPr indent="0" lvl="0" marL="254000" marR="0" rtl="0" algn="l">
                        <a:lnSpc>
                          <a:spcPct val="100000"/>
                        </a:lnSpc>
                        <a:spcBef>
                          <a:spcPts val="204"/>
                        </a:spcBef>
                        <a:spcAft>
                          <a:spcPts val="0"/>
                        </a:spcAft>
                        <a:buNone/>
                      </a:pPr>
                      <a:r>
                        <a:rPr lang="en-US" sz="1300" u="none" cap="none" strike="noStrike">
                          <a:solidFill>
                            <a:srgbClr val="FFFFFF"/>
                          </a:solidFill>
                          <a:latin typeface="Arial"/>
                          <a:ea typeface="Arial"/>
                          <a:cs typeface="Arial"/>
                          <a:sym typeface="Arial"/>
                        </a:rPr>
                        <a:t>U/w r esu l t</a:t>
                      </a:r>
                      <a:endParaRPr sz="13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r>
              <a:tr h="229875">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Gr o ss p r em i u m</a:t>
                      </a:r>
                      <a:endParaRPr sz="1300" u="none" cap="none" strike="noStrike">
                        <a:latin typeface="Arial"/>
                        <a:ea typeface="Arial"/>
                        <a:cs typeface="Arial"/>
                        <a:sym typeface="Arial"/>
                      </a:endParaRPr>
                    </a:p>
                  </a:txBody>
                  <a:tcPr marT="146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9461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1 ,0 0 0</a:t>
                      </a:r>
                      <a:endParaRPr sz="1300" u="none" cap="none" strike="noStrike">
                        <a:latin typeface="Arial"/>
                        <a:ea typeface="Arial"/>
                        <a:cs typeface="Arial"/>
                        <a:sym typeface="Arial"/>
                      </a:endParaRPr>
                    </a:p>
                  </a:txBody>
                  <a:tcPr marT="146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Reinsurance ceded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latin typeface="Calibri"/>
                          <a:ea typeface="Calibri"/>
                          <a:cs typeface="Calibri"/>
                          <a:sym typeface="Calibri"/>
                        </a:rPr>
                        <a:t>200</a:t>
                      </a:r>
                      <a:endParaRPr sz="1300" u="none" cap="none" strike="noStrike">
                        <a:latin typeface="Calibri"/>
                        <a:ea typeface="Calibri"/>
                        <a:cs typeface="Calibri"/>
                        <a:sym typeface="Calibri"/>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w r i t t en p r em i u m</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874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800 </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Unexpired risk reserve</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400</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ear n ed p r em i u m</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c>
                  <a:txBody>
                    <a:bodyPr/>
                    <a:lstStyle/>
                    <a:p>
                      <a:pPr indent="0" lvl="0" marL="0" marR="7874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400 </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Gross Claim incurred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21272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claims incurred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300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commissions</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60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Acquisition cost</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100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Reinsurance commission</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875">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Operating expenses</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150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r h="235575">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U/w r esu l t</a:t>
                      </a:r>
                      <a:endParaRPr sz="1300" u="none" cap="none" strike="noStrike">
                        <a:latin typeface="Arial"/>
                        <a:ea typeface="Arial"/>
                        <a:cs typeface="Arial"/>
                        <a:sym typeface="Arial"/>
                      </a:endParaRPr>
                    </a:p>
                  </a:txBody>
                  <a:tcPr marT="13975"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3175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(1 1 0 )</a:t>
                      </a:r>
                      <a:endParaRPr sz="1300" u="none" cap="none" strike="noStrike">
                        <a:latin typeface="Arial"/>
                        <a:ea typeface="Arial"/>
                        <a:cs typeface="Arial"/>
                        <a:sym typeface="Arial"/>
                      </a:endParaRPr>
                    </a:p>
                  </a:txBody>
                  <a:tcPr marT="139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5"/>
          <p:cNvSpPr txBox="1"/>
          <p:nvPr>
            <p:ph type="title"/>
          </p:nvPr>
        </p:nvSpPr>
        <p:spPr>
          <a:xfrm>
            <a:off x="1170432" y="957072"/>
            <a:ext cx="39598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Terminology in GI</a:t>
            </a:r>
            <a:endParaRPr/>
          </a:p>
        </p:txBody>
      </p:sp>
      <p:sp>
        <p:nvSpPr>
          <p:cNvPr id="79" name="Google Shape;79;p5"/>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1.1</a:t>
            </a:r>
            <a:endParaRPr sz="3600">
              <a:latin typeface="Helvetica Neue"/>
              <a:ea typeface="Helvetica Neue"/>
              <a:cs typeface="Helvetica Neue"/>
              <a:sym typeface="Helvetica Neue"/>
            </a:endParaRPr>
          </a:p>
        </p:txBody>
      </p:sp>
      <p:sp>
        <p:nvSpPr>
          <p:cNvPr id="80" name="Google Shape;80;p5"/>
          <p:cNvSpPr txBox="1"/>
          <p:nvPr/>
        </p:nvSpPr>
        <p:spPr>
          <a:xfrm>
            <a:off x="1260475" y="1860930"/>
            <a:ext cx="8679815" cy="270510"/>
          </a:xfrm>
          <a:prstGeom prst="rect">
            <a:avLst/>
          </a:prstGeom>
          <a:noFill/>
          <a:ln>
            <a:noFill/>
          </a:ln>
        </p:spPr>
        <p:txBody>
          <a:bodyPr anchorCtr="0" anchor="t" bIns="0" lIns="0" spcFirstLastPara="1" rIns="0" wrap="square" tIns="13325">
            <a:spAutoFit/>
          </a:bodyPr>
          <a:lstStyle/>
          <a:p>
            <a:pPr indent="-286385" lvl="0" marL="2990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Expenses </a:t>
            </a:r>
            <a:r>
              <a:rPr lang="en-US" sz="1600">
                <a:latin typeface="Quattrocento Sans"/>
                <a:ea typeface="Quattrocento Sans"/>
                <a:cs typeface="Quattrocento Sans"/>
                <a:sym typeface="Quattrocento Sans"/>
              </a:rPr>
              <a:t>: incurred by the company like renewal, claim settlement expense, underwriting cost.</a:t>
            </a:r>
            <a:endParaRPr sz="1600">
              <a:latin typeface="Quattrocento Sans"/>
              <a:ea typeface="Quattrocento Sans"/>
              <a:cs typeface="Quattrocento Sans"/>
              <a:sym typeface="Quattrocento Sans"/>
            </a:endParaRPr>
          </a:p>
        </p:txBody>
      </p:sp>
      <p:sp>
        <p:nvSpPr>
          <p:cNvPr id="81" name="Google Shape;81;p5"/>
          <p:cNvSpPr/>
          <p:nvPr/>
        </p:nvSpPr>
        <p:spPr>
          <a:xfrm>
            <a:off x="3080385" y="2549143"/>
            <a:ext cx="680085" cy="12700"/>
          </a:xfrm>
          <a:custGeom>
            <a:rect b="b" l="l" r="r" t="t"/>
            <a:pathLst>
              <a:path extrusionOk="0" h="12700" w="680085">
                <a:moveTo>
                  <a:pt x="679703" y="0"/>
                </a:moveTo>
                <a:lnTo>
                  <a:pt x="0" y="0"/>
                </a:lnTo>
                <a:lnTo>
                  <a:pt x="0" y="12192"/>
                </a:lnTo>
                <a:lnTo>
                  <a:pt x="679703" y="12192"/>
                </a:lnTo>
                <a:lnTo>
                  <a:pt x="679703" y="0"/>
                </a:lnTo>
                <a:close/>
              </a:path>
            </a:pathLst>
          </a:custGeom>
          <a:solidFill>
            <a:srgbClr val="000000"/>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82" name="Google Shape;82;p5"/>
          <p:cNvSpPr txBox="1"/>
          <p:nvPr/>
        </p:nvSpPr>
        <p:spPr>
          <a:xfrm>
            <a:off x="1235075" y="2397074"/>
            <a:ext cx="2568575" cy="271145"/>
          </a:xfrm>
          <a:prstGeom prst="rect">
            <a:avLst/>
          </a:prstGeom>
          <a:noFill/>
          <a:ln>
            <a:noFill/>
          </a:ln>
        </p:spPr>
        <p:txBody>
          <a:bodyPr anchorCtr="0" anchor="t" bIns="0" lIns="0" spcFirstLastPara="1" rIns="0" wrap="square" tIns="13950">
            <a:spAutoFit/>
          </a:bodyPr>
          <a:lstStyle/>
          <a:p>
            <a:pPr indent="-286385" lvl="0" marL="3244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Expense ratio = </a:t>
            </a:r>
            <a:r>
              <a:rPr baseline="30000" lang="en-US" sz="1725">
                <a:latin typeface="Cambria Math"/>
                <a:ea typeface="Cambria Math"/>
                <a:cs typeface="Cambria Math"/>
                <a:sym typeface="Cambria Math"/>
              </a:rPr>
              <a:t>𝑬𝒙𝒑𝒆𝒏𝒔𝒆𝒔</a:t>
            </a:r>
            <a:endParaRPr baseline="30000" sz="1725">
              <a:latin typeface="Cambria Math"/>
              <a:ea typeface="Cambria Math"/>
              <a:cs typeface="Cambria Math"/>
              <a:sym typeface="Cambria Math"/>
            </a:endParaRPr>
          </a:p>
        </p:txBody>
      </p:sp>
      <p:sp>
        <p:nvSpPr>
          <p:cNvPr id="83" name="Google Shape;83;p5"/>
          <p:cNvSpPr txBox="1"/>
          <p:nvPr/>
        </p:nvSpPr>
        <p:spPr>
          <a:xfrm>
            <a:off x="3233166" y="2556129"/>
            <a:ext cx="375285" cy="205104"/>
          </a:xfrm>
          <a:prstGeom prst="rect">
            <a:avLst/>
          </a:prstGeom>
          <a:noFill/>
          <a:ln>
            <a:noFill/>
          </a:ln>
        </p:spPr>
        <p:txBody>
          <a:bodyPr anchorCtr="0" anchor="t" bIns="0" lIns="0" spcFirstLastPara="1" rIns="0" wrap="square" tIns="15875">
            <a:spAutoFit/>
          </a:bodyPr>
          <a:lstStyle/>
          <a:p>
            <a:pPr indent="0" lvl="0" marL="12700" rtl="0" algn="l">
              <a:lnSpc>
                <a:spcPct val="100000"/>
              </a:lnSpc>
              <a:spcBef>
                <a:spcPts val="0"/>
              </a:spcBef>
              <a:spcAft>
                <a:spcPts val="0"/>
              </a:spcAft>
              <a:buNone/>
            </a:pPr>
            <a:r>
              <a:rPr lang="en-US" sz="1150">
                <a:latin typeface="Cambria Math"/>
                <a:ea typeface="Cambria Math"/>
                <a:cs typeface="Cambria Math"/>
                <a:sym typeface="Cambria Math"/>
              </a:rPr>
              <a:t>𝑮𝑾𝑷</a:t>
            </a:r>
            <a:endParaRPr sz="1150">
              <a:latin typeface="Cambria Math"/>
              <a:ea typeface="Cambria Math"/>
              <a:cs typeface="Cambria Math"/>
              <a:sym typeface="Cambria Math"/>
            </a:endParaRPr>
          </a:p>
        </p:txBody>
      </p:sp>
      <p:sp>
        <p:nvSpPr>
          <p:cNvPr id="84" name="Google Shape;84;p5"/>
          <p:cNvSpPr txBox="1"/>
          <p:nvPr/>
        </p:nvSpPr>
        <p:spPr>
          <a:xfrm>
            <a:off x="1260475" y="2942919"/>
            <a:ext cx="3357245" cy="271145"/>
          </a:xfrm>
          <a:prstGeom prst="rect">
            <a:avLst/>
          </a:prstGeom>
          <a:noFill/>
          <a:ln>
            <a:noFill/>
          </a:ln>
        </p:spPr>
        <p:txBody>
          <a:bodyPr anchorCtr="0" anchor="t" bIns="0" lIns="0" spcFirstLastPara="1" rIns="0" wrap="square" tIns="13950">
            <a:spAutoFit/>
          </a:bodyPr>
          <a:lstStyle/>
          <a:p>
            <a:pPr indent="-286385" lvl="0" marL="2990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Commission </a:t>
            </a:r>
            <a:r>
              <a:rPr lang="en-US" sz="1600">
                <a:latin typeface="Quattrocento Sans"/>
                <a:ea typeface="Quattrocento Sans"/>
                <a:cs typeface="Quattrocento Sans"/>
                <a:sym typeface="Quattrocento Sans"/>
              </a:rPr>
              <a:t>: agent’s commission</a:t>
            </a:r>
            <a:endParaRPr sz="1600">
              <a:latin typeface="Quattrocento Sans"/>
              <a:ea typeface="Quattrocento Sans"/>
              <a:cs typeface="Quattrocento Sans"/>
              <a:sym typeface="Quattrocento Sans"/>
            </a:endParaRPr>
          </a:p>
        </p:txBody>
      </p:sp>
      <p:sp>
        <p:nvSpPr>
          <p:cNvPr id="85" name="Google Shape;85;p5"/>
          <p:cNvSpPr/>
          <p:nvPr/>
        </p:nvSpPr>
        <p:spPr>
          <a:xfrm>
            <a:off x="3467480" y="3634232"/>
            <a:ext cx="896619" cy="12700"/>
          </a:xfrm>
          <a:custGeom>
            <a:rect b="b" l="l" r="r" t="t"/>
            <a:pathLst>
              <a:path extrusionOk="0" h="12700" w="896620">
                <a:moveTo>
                  <a:pt x="896112" y="0"/>
                </a:moveTo>
                <a:lnTo>
                  <a:pt x="0" y="0"/>
                </a:lnTo>
                <a:lnTo>
                  <a:pt x="0" y="12191"/>
                </a:lnTo>
                <a:lnTo>
                  <a:pt x="896112" y="12191"/>
                </a:lnTo>
                <a:lnTo>
                  <a:pt x="896112" y="0"/>
                </a:lnTo>
                <a:close/>
              </a:path>
            </a:pathLst>
          </a:custGeom>
          <a:solidFill>
            <a:srgbClr val="000000"/>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86" name="Google Shape;86;p5"/>
          <p:cNvSpPr txBox="1"/>
          <p:nvPr/>
        </p:nvSpPr>
        <p:spPr>
          <a:xfrm>
            <a:off x="1235075" y="3483102"/>
            <a:ext cx="3169285" cy="270510"/>
          </a:xfrm>
          <a:prstGeom prst="rect">
            <a:avLst/>
          </a:prstGeom>
          <a:noFill/>
          <a:ln>
            <a:noFill/>
          </a:ln>
        </p:spPr>
        <p:txBody>
          <a:bodyPr anchorCtr="0" anchor="t" bIns="0" lIns="0" spcFirstLastPara="1" rIns="0" wrap="square" tIns="13325">
            <a:spAutoFit/>
          </a:bodyPr>
          <a:lstStyle/>
          <a:p>
            <a:pPr indent="-286385" lvl="0" marL="3244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Commission ratio = </a:t>
            </a:r>
            <a:r>
              <a:rPr baseline="30000" lang="en-US" sz="1725">
                <a:latin typeface="Cambria Math"/>
                <a:ea typeface="Cambria Math"/>
                <a:cs typeface="Cambria Math"/>
                <a:sym typeface="Cambria Math"/>
              </a:rPr>
              <a:t>𝑪𝒐𝒎𝒎𝒊𝒔𝒔𝒊𝒐𝒏</a:t>
            </a:r>
            <a:endParaRPr baseline="30000" sz="1725">
              <a:latin typeface="Cambria Math"/>
              <a:ea typeface="Cambria Math"/>
              <a:cs typeface="Cambria Math"/>
              <a:sym typeface="Cambria Math"/>
            </a:endParaRPr>
          </a:p>
        </p:txBody>
      </p:sp>
      <p:sp>
        <p:nvSpPr>
          <p:cNvPr id="87" name="Google Shape;87;p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88" name="Google Shape;88;p5"/>
          <p:cNvSpPr txBox="1"/>
          <p:nvPr/>
        </p:nvSpPr>
        <p:spPr>
          <a:xfrm>
            <a:off x="3729990" y="3641597"/>
            <a:ext cx="375285" cy="205104"/>
          </a:xfrm>
          <a:prstGeom prst="rect">
            <a:avLst/>
          </a:prstGeom>
          <a:noFill/>
          <a:ln>
            <a:noFill/>
          </a:ln>
        </p:spPr>
        <p:txBody>
          <a:bodyPr anchorCtr="0" anchor="t" bIns="0" lIns="0" spcFirstLastPara="1" rIns="0" wrap="square" tIns="15875">
            <a:spAutoFit/>
          </a:bodyPr>
          <a:lstStyle/>
          <a:p>
            <a:pPr indent="0" lvl="0" marL="12700" rtl="0" algn="l">
              <a:lnSpc>
                <a:spcPct val="100000"/>
              </a:lnSpc>
              <a:spcBef>
                <a:spcPts val="0"/>
              </a:spcBef>
              <a:spcAft>
                <a:spcPts val="0"/>
              </a:spcAft>
              <a:buNone/>
            </a:pPr>
            <a:r>
              <a:rPr lang="en-US" sz="1150">
                <a:latin typeface="Cambria Math"/>
                <a:ea typeface="Cambria Math"/>
                <a:cs typeface="Cambria Math"/>
                <a:sym typeface="Cambria Math"/>
              </a:rPr>
              <a:t>𝑮𝑾𝑷</a:t>
            </a:r>
            <a:endParaRPr sz="1150">
              <a:latin typeface="Cambria Math"/>
              <a:ea typeface="Cambria Math"/>
              <a:cs typeface="Cambria Math"/>
              <a:sym typeface="Cambria Math"/>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sp>
        <p:nvSpPr>
          <p:cNvPr id="528" name="Google Shape;528;p50"/>
          <p:cNvSpPr txBox="1"/>
          <p:nvPr>
            <p:ph type="title"/>
          </p:nvPr>
        </p:nvSpPr>
        <p:spPr>
          <a:xfrm>
            <a:off x="1435608" y="941832"/>
            <a:ext cx="2527300" cy="628015"/>
          </a:xfrm>
          <a:prstGeom prst="rect">
            <a:avLst/>
          </a:prstGeom>
          <a:solidFill>
            <a:srgbClr val="FBD2C2"/>
          </a:solidFill>
          <a:ln>
            <a:noFill/>
          </a:ln>
        </p:spPr>
        <p:txBody>
          <a:bodyPr anchorCtr="0" anchor="t" bIns="0" lIns="0" spcFirstLastPara="1" rIns="0" wrap="square" tIns="3800">
            <a:spAutoFit/>
          </a:bodyPr>
          <a:lstStyle/>
          <a:p>
            <a:pPr indent="0" lvl="0" marL="92075" rtl="0" algn="l">
              <a:lnSpc>
                <a:spcPct val="100000"/>
              </a:lnSpc>
              <a:spcBef>
                <a:spcPts val="0"/>
              </a:spcBef>
              <a:spcAft>
                <a:spcPts val="0"/>
              </a:spcAft>
              <a:buNone/>
            </a:pPr>
            <a:r>
              <a:rPr lang="en-US"/>
              <a:t>Loss Ratio</a:t>
            </a:r>
            <a:endParaRPr/>
          </a:p>
        </p:txBody>
      </p:sp>
      <p:sp>
        <p:nvSpPr>
          <p:cNvPr id="529" name="Google Shape;529;p50"/>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30" name="Google Shape;530;p50"/>
          <p:cNvSpPr txBox="1"/>
          <p:nvPr/>
        </p:nvSpPr>
        <p:spPr>
          <a:xfrm>
            <a:off x="335279" y="941832"/>
            <a:ext cx="1100455" cy="628015"/>
          </a:xfrm>
          <a:prstGeom prst="rect">
            <a:avLst/>
          </a:prstGeom>
          <a:solidFill>
            <a:srgbClr val="E7E6E6"/>
          </a:solidFill>
          <a:ln>
            <a:noFill/>
          </a:ln>
        </p:spPr>
        <p:txBody>
          <a:bodyPr anchorCtr="0" anchor="t" bIns="0" lIns="0" spcFirstLastPara="1" rIns="0" wrap="square" tIns="4190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5.11</a:t>
            </a:r>
            <a:endParaRPr sz="3600">
              <a:latin typeface="Helvetica Neue"/>
              <a:ea typeface="Helvetica Neue"/>
              <a:cs typeface="Helvetica Neue"/>
              <a:sym typeface="Helvetica Neue"/>
            </a:endParaRPr>
          </a:p>
        </p:txBody>
      </p:sp>
      <p:sp>
        <p:nvSpPr>
          <p:cNvPr id="531" name="Google Shape;531;p50"/>
          <p:cNvSpPr txBox="1"/>
          <p:nvPr/>
        </p:nvSpPr>
        <p:spPr>
          <a:xfrm>
            <a:off x="1248257" y="1824685"/>
            <a:ext cx="2350770" cy="814069"/>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Loss ratio = 75.00%</a:t>
            </a:r>
            <a:endParaRPr sz="1600">
              <a:latin typeface="Quattrocento Sans"/>
              <a:ea typeface="Quattrocento Sans"/>
              <a:cs typeface="Quattrocento Sans"/>
              <a:sym typeface="Quattrocento Sans"/>
            </a:endParaRPr>
          </a:p>
          <a:p>
            <a:pPr indent="0" lvl="0" marL="0" rtl="0" algn="l">
              <a:lnSpc>
                <a:spcPct val="100000"/>
              </a:lnSpc>
              <a:spcBef>
                <a:spcPts val="225"/>
              </a:spcBef>
              <a:spcAft>
                <a:spcPts val="0"/>
              </a:spcAft>
              <a:buNone/>
            </a:pPr>
            <a:r>
              <a:t/>
            </a:r>
            <a:endParaRPr sz="1600">
              <a:latin typeface="Quattrocento Sans"/>
              <a:ea typeface="Quattrocento Sans"/>
              <a:cs typeface="Quattrocento Sans"/>
              <a:sym typeface="Quattrocento Sans"/>
            </a:endParaRPr>
          </a:p>
          <a:p>
            <a:pPr indent="0" lvl="0" marL="24765" rtl="0" algn="l">
              <a:lnSpc>
                <a:spcPct val="100000"/>
              </a:lnSpc>
              <a:spcBef>
                <a:spcPts val="0"/>
              </a:spcBef>
              <a:spcAft>
                <a:spcPts val="0"/>
              </a:spcAft>
              <a:buNone/>
            </a:pPr>
            <a:r>
              <a:rPr lang="en-US" sz="1600">
                <a:latin typeface="Quattrocento Sans"/>
                <a:ea typeface="Quattrocento Sans"/>
                <a:cs typeface="Quattrocento Sans"/>
                <a:sym typeface="Quattrocento Sans"/>
              </a:rPr>
              <a:t>What does it indicate ????</a:t>
            </a:r>
            <a:endParaRPr sz="1600">
              <a:latin typeface="Quattrocento Sans"/>
              <a:ea typeface="Quattrocento Sans"/>
              <a:cs typeface="Quattrocento Sans"/>
              <a:sym typeface="Quattrocento Sans"/>
            </a:endParaRPr>
          </a:p>
        </p:txBody>
      </p:sp>
      <p:sp>
        <p:nvSpPr>
          <p:cNvPr id="532" name="Google Shape;532;p50"/>
          <p:cNvSpPr txBox="1"/>
          <p:nvPr/>
        </p:nvSpPr>
        <p:spPr>
          <a:xfrm>
            <a:off x="1248257" y="2877057"/>
            <a:ext cx="6798309" cy="1002665"/>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Interpretation</a:t>
            </a:r>
            <a:endParaRPr sz="1600">
              <a:latin typeface="Quattrocento Sans"/>
              <a:ea typeface="Quattrocento Sans"/>
              <a:cs typeface="Quattrocento Sans"/>
              <a:sym typeface="Quattrocento Sans"/>
            </a:endParaRPr>
          </a:p>
          <a:p>
            <a:pPr indent="0" lvl="0" marL="12700" marR="5080" rtl="0" algn="l">
              <a:lnSpc>
                <a:spcPct val="100000"/>
              </a:lnSpc>
              <a:spcBef>
                <a:spcPts val="1925"/>
              </a:spcBef>
              <a:spcAft>
                <a:spcPts val="0"/>
              </a:spcAft>
              <a:buNone/>
            </a:pPr>
            <a:r>
              <a:rPr lang="en-US" sz="1600">
                <a:latin typeface="Quattrocento Sans"/>
                <a:ea typeface="Quattrocento Sans"/>
                <a:cs typeface="Quattrocento Sans"/>
                <a:sym typeface="Quattrocento Sans"/>
              </a:rPr>
              <a:t>Net basis - It indicate that company is paying back 75% of earned premium meet the net acquisition cost &amp; other operating expenses.</a:t>
            </a:r>
            <a:endParaRPr sz="1600">
              <a:latin typeface="Quattrocento Sans"/>
              <a:ea typeface="Quattrocento Sans"/>
              <a:cs typeface="Quattrocento Sans"/>
              <a:sym typeface="Quattrocento Sans"/>
            </a:endParaRPr>
          </a:p>
        </p:txBody>
      </p:sp>
      <p:sp>
        <p:nvSpPr>
          <p:cNvPr id="533" name="Google Shape;533;p50"/>
          <p:cNvSpPr txBox="1"/>
          <p:nvPr/>
        </p:nvSpPr>
        <p:spPr>
          <a:xfrm>
            <a:off x="8196453" y="3365119"/>
            <a:ext cx="2975610" cy="27051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to its client &amp; only 25% is left to</a:t>
            </a:r>
            <a:endParaRPr sz="1600">
              <a:latin typeface="Quattrocento Sans"/>
              <a:ea typeface="Quattrocento Sans"/>
              <a:cs typeface="Quattrocento Sans"/>
              <a:sym typeface="Quattrocento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51"/>
          <p:cNvSpPr txBox="1"/>
          <p:nvPr>
            <p:ph type="title"/>
          </p:nvPr>
        </p:nvSpPr>
        <p:spPr>
          <a:xfrm>
            <a:off x="1475232" y="957072"/>
            <a:ext cx="4737100" cy="624840"/>
          </a:xfrm>
          <a:prstGeom prst="rect">
            <a:avLst/>
          </a:prstGeom>
          <a:solidFill>
            <a:srgbClr val="FBD2C2"/>
          </a:solidFill>
          <a:ln>
            <a:noFill/>
          </a:ln>
        </p:spPr>
        <p:txBody>
          <a:bodyPr anchorCtr="0" anchor="t" bIns="0" lIns="0" spcFirstLastPara="1" rIns="0" wrap="square" tIns="1900">
            <a:spAutoFit/>
          </a:bodyPr>
          <a:lstStyle/>
          <a:p>
            <a:pPr indent="0" lvl="0" marL="90805" rtl="0" algn="l">
              <a:lnSpc>
                <a:spcPct val="100000"/>
              </a:lnSpc>
              <a:spcBef>
                <a:spcPts val="0"/>
              </a:spcBef>
              <a:spcAft>
                <a:spcPts val="0"/>
              </a:spcAft>
              <a:buNone/>
            </a:pPr>
            <a:r>
              <a:rPr lang="en-US"/>
              <a:t>Net Commission Ratio</a:t>
            </a:r>
            <a:endParaRPr/>
          </a:p>
        </p:txBody>
      </p:sp>
      <p:sp>
        <p:nvSpPr>
          <p:cNvPr id="539" name="Google Shape;539;p51"/>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40" name="Google Shape;540;p51"/>
          <p:cNvSpPr txBox="1"/>
          <p:nvPr/>
        </p:nvSpPr>
        <p:spPr>
          <a:xfrm>
            <a:off x="335279" y="957072"/>
            <a:ext cx="11404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5.12</a:t>
            </a:r>
            <a:endParaRPr sz="3600">
              <a:latin typeface="Helvetica Neue"/>
              <a:ea typeface="Helvetica Neue"/>
              <a:cs typeface="Helvetica Neue"/>
              <a:sym typeface="Helvetica Neue"/>
            </a:endParaRPr>
          </a:p>
        </p:txBody>
      </p:sp>
      <p:sp>
        <p:nvSpPr>
          <p:cNvPr id="541" name="Google Shape;541;p51"/>
          <p:cNvSpPr txBox="1"/>
          <p:nvPr/>
        </p:nvSpPr>
        <p:spPr>
          <a:xfrm>
            <a:off x="1248257" y="1827733"/>
            <a:ext cx="9832975" cy="154241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Net commission ratio </a:t>
            </a:r>
            <a:r>
              <a:rPr lang="en-US" sz="1600">
                <a:latin typeface="Quattrocento Sans"/>
                <a:ea typeface="Quattrocento Sans"/>
                <a:cs typeface="Quattrocento Sans"/>
                <a:sym typeface="Quattrocento Sans"/>
              </a:rPr>
              <a:t>– represent the cost of obtaining the insurance business. It includes the intermediaries'</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commission net of reinsurance commission other related expenses which relates to acquisition of business</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lang="en-US" sz="1600">
                <a:latin typeface="Quattrocento Sans"/>
                <a:ea typeface="Quattrocento Sans"/>
                <a:cs typeface="Quattrocento Sans"/>
                <a:sym typeface="Quattrocento Sans"/>
              </a:rPr>
              <a:t>Net commission ratio = (Acquisition cost – RI commission ) / NWP</a:t>
            </a:r>
            <a:endParaRPr sz="1600">
              <a:latin typeface="Quattrocento Sans"/>
              <a:ea typeface="Quattrocento Sans"/>
              <a:cs typeface="Quattrocento Sans"/>
              <a:sym typeface="Quattrocento Sans"/>
            </a:endParaRPr>
          </a:p>
          <a:p>
            <a:pPr indent="0" lvl="0" marL="0" rtl="0" algn="l">
              <a:lnSpc>
                <a:spcPct val="100000"/>
              </a:lnSpc>
              <a:spcBef>
                <a:spcPts val="200"/>
              </a:spcBef>
              <a:spcAft>
                <a:spcPts val="0"/>
              </a:spcAft>
              <a:buNone/>
            </a:pPr>
            <a:r>
              <a:t/>
            </a:r>
            <a:endParaRPr sz="1600">
              <a:latin typeface="Quattrocento Sans"/>
              <a:ea typeface="Quattrocento Sans"/>
              <a:cs typeface="Quattrocento Sans"/>
              <a:sym typeface="Quattrocento Sans"/>
            </a:endParaRPr>
          </a:p>
          <a:p>
            <a:pPr indent="0" lvl="0" marL="24765" rtl="0" algn="l">
              <a:lnSpc>
                <a:spcPct val="100000"/>
              </a:lnSpc>
              <a:spcBef>
                <a:spcPts val="5"/>
              </a:spcBef>
              <a:spcAft>
                <a:spcPts val="0"/>
              </a:spcAft>
              <a:buNone/>
            </a:pPr>
            <a:r>
              <a:rPr b="1" lang="en-US" sz="1600">
                <a:latin typeface="Quattrocento Sans"/>
                <a:ea typeface="Quattrocento Sans"/>
                <a:cs typeface="Quattrocento Sans"/>
                <a:sym typeface="Quattrocento Sans"/>
              </a:rPr>
              <a:t>Example</a:t>
            </a:r>
            <a:r>
              <a:rPr lang="en-US" sz="1600">
                <a:latin typeface="Quattrocento Sans"/>
                <a:ea typeface="Quattrocento Sans"/>
                <a:cs typeface="Quattrocento Sans"/>
                <a:sym typeface="Quattrocento Sans"/>
              </a:rPr>
              <a:t>: Calculate the net commission ratio?</a:t>
            </a:r>
            <a:endParaRPr sz="1600">
              <a:latin typeface="Quattrocento Sans"/>
              <a:ea typeface="Quattrocento Sans"/>
              <a:cs typeface="Quattrocento Sans"/>
              <a:sym typeface="Quattrocento Sans"/>
            </a:endParaRPr>
          </a:p>
        </p:txBody>
      </p:sp>
      <p:graphicFrame>
        <p:nvGraphicFramePr>
          <p:cNvPr id="542" name="Google Shape;542;p51"/>
          <p:cNvGraphicFramePr/>
          <p:nvPr/>
        </p:nvGraphicFramePr>
        <p:xfrm>
          <a:off x="5603534" y="3161268"/>
          <a:ext cx="3000000" cy="3000000"/>
        </p:xfrm>
        <a:graphic>
          <a:graphicData uri="http://schemas.openxmlformats.org/drawingml/2006/table">
            <a:tbl>
              <a:tblPr bandRow="1" firstRow="1">
                <a:noFill/>
                <a:tableStyleId>{8584463C-25AE-4F3F-91BD-8469957C5AE6}</a:tableStyleId>
              </a:tblPr>
              <a:tblGrid>
                <a:gridCol w="2131050"/>
                <a:gridCol w="1060450"/>
              </a:tblGrid>
              <a:tr h="454025">
                <a:tc>
                  <a:txBody>
                    <a:bodyPr/>
                    <a:lstStyle/>
                    <a:p>
                      <a:pPr indent="0" lvl="0" marL="0" marR="0" rtl="0" algn="l">
                        <a:lnSpc>
                          <a:spcPct val="100000"/>
                        </a:lnSpc>
                        <a:spcBef>
                          <a:spcPts val="0"/>
                        </a:spcBef>
                        <a:spcAft>
                          <a:spcPts val="0"/>
                        </a:spcAft>
                        <a:buNone/>
                      </a:pPr>
                      <a:r>
                        <a:t/>
                      </a:r>
                      <a:endParaRPr sz="1300" u="none" cap="none" strike="noStrike">
                        <a:latin typeface="Times New Roman"/>
                        <a:ea typeface="Times New Roman"/>
                        <a:cs typeface="Times New Roman"/>
                        <a:sym typeface="Times New Roman"/>
                      </a:endParaRPr>
                    </a:p>
                    <a:p>
                      <a:pPr indent="0" lvl="0" marL="33020" marR="0" rtl="0" algn="l">
                        <a:lnSpc>
                          <a:spcPct val="100000"/>
                        </a:lnSpc>
                        <a:spcBef>
                          <a:spcPts val="0"/>
                        </a:spcBef>
                        <a:spcAft>
                          <a:spcPts val="0"/>
                        </a:spcAft>
                        <a:buNone/>
                      </a:pPr>
                      <a:r>
                        <a:rPr lang="en-US" sz="1300" u="none" cap="none" strike="noStrike">
                          <a:solidFill>
                            <a:srgbClr val="FFFFFF"/>
                          </a:solidFill>
                          <a:latin typeface="Arial"/>
                          <a:ea typeface="Arial"/>
                          <a:cs typeface="Arial"/>
                          <a:sym typeface="Arial"/>
                        </a:rPr>
                        <a:t>Par t i cu l ar s</a:t>
                      </a:r>
                      <a:endParaRPr sz="1300" u="none" cap="none" strike="noStrike">
                        <a:latin typeface="Arial"/>
                        <a:ea typeface="Arial"/>
                        <a:cs typeface="Arial"/>
                        <a:sym typeface="Arial"/>
                      </a:endParaRPr>
                    </a:p>
                  </a:txBody>
                  <a:tcPr marT="323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c>
                  <a:txBody>
                    <a:bodyPr/>
                    <a:lstStyle/>
                    <a:p>
                      <a:pPr indent="0" lvl="0" marL="330835" marR="0" rtl="0" algn="l">
                        <a:lnSpc>
                          <a:spcPct val="118846"/>
                        </a:lnSpc>
                        <a:spcBef>
                          <a:spcPts val="0"/>
                        </a:spcBef>
                        <a:spcAft>
                          <a:spcPts val="0"/>
                        </a:spcAft>
                        <a:buNone/>
                      </a:pPr>
                      <a:r>
                        <a:rPr lang="en-US" sz="1300" u="none" cap="none" strike="noStrike">
                          <a:solidFill>
                            <a:srgbClr val="FFFFFF"/>
                          </a:solidFill>
                          <a:latin typeface="Arial"/>
                          <a:ea typeface="Arial"/>
                          <a:cs typeface="Arial"/>
                          <a:sym typeface="Arial"/>
                        </a:rPr>
                        <a:t>Net b asi s</a:t>
                      </a:r>
                      <a:endParaRPr sz="1300" u="none" cap="none" strike="noStrike">
                        <a:latin typeface="Arial"/>
                        <a:ea typeface="Arial"/>
                        <a:cs typeface="Arial"/>
                        <a:sym typeface="Arial"/>
                      </a:endParaRPr>
                    </a:p>
                    <a:p>
                      <a:pPr indent="0" lvl="0" marL="254000" marR="0" rtl="0" algn="l">
                        <a:lnSpc>
                          <a:spcPct val="100000"/>
                        </a:lnSpc>
                        <a:spcBef>
                          <a:spcPts val="204"/>
                        </a:spcBef>
                        <a:spcAft>
                          <a:spcPts val="0"/>
                        </a:spcAft>
                        <a:buNone/>
                      </a:pPr>
                      <a:r>
                        <a:rPr lang="en-US" sz="1300" u="none" cap="none" strike="noStrike">
                          <a:solidFill>
                            <a:srgbClr val="FFFFFF"/>
                          </a:solidFill>
                          <a:latin typeface="Arial"/>
                          <a:ea typeface="Arial"/>
                          <a:cs typeface="Arial"/>
                          <a:sym typeface="Arial"/>
                        </a:rPr>
                        <a:t>U/w r esu l t</a:t>
                      </a:r>
                      <a:endParaRPr sz="13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r>
              <a:tr h="229875">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Gr o ss p r em i u m</a:t>
                      </a:r>
                      <a:endParaRPr sz="1300" u="none" cap="none" strike="noStrike">
                        <a:latin typeface="Arial"/>
                        <a:ea typeface="Arial"/>
                        <a:cs typeface="Arial"/>
                        <a:sym typeface="Arial"/>
                      </a:endParaRPr>
                    </a:p>
                  </a:txBody>
                  <a:tcPr marT="146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9461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1 ,0 0 0</a:t>
                      </a:r>
                      <a:endParaRPr sz="1300" u="none" cap="none" strike="noStrike">
                        <a:latin typeface="Arial"/>
                        <a:ea typeface="Arial"/>
                        <a:cs typeface="Arial"/>
                        <a:sym typeface="Arial"/>
                      </a:endParaRPr>
                    </a:p>
                  </a:txBody>
                  <a:tcPr marT="146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Reinsurance ceded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latin typeface="Calibri"/>
                          <a:ea typeface="Calibri"/>
                          <a:cs typeface="Calibri"/>
                          <a:sym typeface="Calibri"/>
                        </a:rPr>
                        <a:t>200</a:t>
                      </a:r>
                      <a:endParaRPr sz="1300" u="none" cap="none" strike="noStrike">
                        <a:latin typeface="Calibri"/>
                        <a:ea typeface="Calibri"/>
                        <a:cs typeface="Calibri"/>
                        <a:sym typeface="Calibri"/>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w r i t t en p r em i u m</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c>
                  <a:txBody>
                    <a:bodyPr/>
                    <a:lstStyle/>
                    <a:p>
                      <a:pPr indent="0" lvl="0" marL="0" marR="7874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800 </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Unexpired risk reserve</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400</a:t>
                      </a:r>
                      <a:endParaRPr sz="1300" u="none" cap="none" strike="noStrike">
                        <a:latin typeface="Arial"/>
                        <a:ea typeface="Arial"/>
                        <a:cs typeface="Arial"/>
                        <a:sym typeface="Arial"/>
                      </a:endParaRPr>
                    </a:p>
                  </a:txBody>
                  <a:tcPr marT="825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ear n ed p r em i u m</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874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400 </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Gross Claim incurred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21272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claims incurred</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300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Net commissions</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60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Acquisition cost</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100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4150">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Reinsurance commission</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40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875">
                <a:tc>
                  <a:txBody>
                    <a:bodyPr/>
                    <a:lstStyle/>
                    <a:p>
                      <a:pPr indent="0" lvl="0" marL="61594"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Operating expenses</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59055"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150</a:t>
                      </a:r>
                      <a:endParaRPr sz="1300" u="none" cap="none" strike="noStrike">
                        <a:latin typeface="Arial"/>
                        <a:ea typeface="Arial"/>
                        <a:cs typeface="Arial"/>
                        <a:sym typeface="Arial"/>
                      </a:endParaRPr>
                    </a:p>
                  </a:txBody>
                  <a:tcPr marT="8900"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r h="235575">
                <a:tc>
                  <a:txBody>
                    <a:bodyPr/>
                    <a:lstStyle/>
                    <a:p>
                      <a:pPr indent="0" lvl="0" marL="80645" marR="0" rtl="0" algn="l">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U/w r esu l t</a:t>
                      </a:r>
                      <a:endParaRPr sz="1300" u="none" cap="none" strike="noStrike">
                        <a:latin typeface="Arial"/>
                        <a:ea typeface="Arial"/>
                        <a:cs typeface="Arial"/>
                        <a:sym typeface="Arial"/>
                      </a:endParaRPr>
                    </a:p>
                  </a:txBody>
                  <a:tcPr marT="13975" marB="0" marR="0" marL="0">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31750" rtl="0" algn="r">
                        <a:lnSpc>
                          <a:spcPct val="100000"/>
                        </a:lnSpc>
                        <a:spcBef>
                          <a:spcPts val="0"/>
                        </a:spcBef>
                        <a:spcAft>
                          <a:spcPts val="0"/>
                        </a:spcAft>
                        <a:buNone/>
                      </a:pPr>
                      <a:r>
                        <a:rPr lang="en-US" sz="1300" u="none" cap="none" strike="noStrike">
                          <a:solidFill>
                            <a:srgbClr val="003366"/>
                          </a:solidFill>
                          <a:latin typeface="Arial"/>
                          <a:ea typeface="Arial"/>
                          <a:cs typeface="Arial"/>
                          <a:sym typeface="Arial"/>
                        </a:rPr>
                        <a:t>(1 1 0 )</a:t>
                      </a:r>
                      <a:endParaRPr sz="1300" u="none" cap="none" strike="noStrike">
                        <a:latin typeface="Arial"/>
                        <a:ea typeface="Arial"/>
                        <a:cs typeface="Arial"/>
                        <a:sym typeface="Arial"/>
                      </a:endParaRPr>
                    </a:p>
                  </a:txBody>
                  <a:tcPr marT="139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52"/>
          <p:cNvSpPr txBox="1"/>
          <p:nvPr>
            <p:ph type="title"/>
          </p:nvPr>
        </p:nvSpPr>
        <p:spPr>
          <a:xfrm>
            <a:off x="1475232" y="941832"/>
            <a:ext cx="4737100" cy="628015"/>
          </a:xfrm>
          <a:prstGeom prst="rect">
            <a:avLst/>
          </a:prstGeom>
          <a:solidFill>
            <a:srgbClr val="FBD2C2"/>
          </a:solidFill>
          <a:ln>
            <a:noFill/>
          </a:ln>
        </p:spPr>
        <p:txBody>
          <a:bodyPr anchorCtr="0" anchor="t" bIns="0" lIns="0" spcFirstLastPara="1" rIns="0" wrap="square" tIns="3800">
            <a:spAutoFit/>
          </a:bodyPr>
          <a:lstStyle/>
          <a:p>
            <a:pPr indent="0" lvl="0" marL="90805" rtl="0" algn="l">
              <a:lnSpc>
                <a:spcPct val="100000"/>
              </a:lnSpc>
              <a:spcBef>
                <a:spcPts val="0"/>
              </a:spcBef>
              <a:spcAft>
                <a:spcPts val="0"/>
              </a:spcAft>
              <a:buNone/>
            </a:pPr>
            <a:r>
              <a:rPr lang="en-US"/>
              <a:t>Net Commission Ratio</a:t>
            </a:r>
            <a:endParaRPr/>
          </a:p>
        </p:txBody>
      </p:sp>
      <p:sp>
        <p:nvSpPr>
          <p:cNvPr id="548" name="Google Shape;548;p52"/>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49" name="Google Shape;549;p52"/>
          <p:cNvSpPr txBox="1"/>
          <p:nvPr/>
        </p:nvSpPr>
        <p:spPr>
          <a:xfrm>
            <a:off x="335279" y="941832"/>
            <a:ext cx="1140460" cy="628015"/>
          </a:xfrm>
          <a:prstGeom prst="rect">
            <a:avLst/>
          </a:prstGeom>
          <a:solidFill>
            <a:srgbClr val="E7E6E6"/>
          </a:solidFill>
          <a:ln>
            <a:noFill/>
          </a:ln>
        </p:spPr>
        <p:txBody>
          <a:bodyPr anchorCtr="0" anchor="t" bIns="0" lIns="0" spcFirstLastPara="1" rIns="0" wrap="square" tIns="4190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5.12</a:t>
            </a:r>
            <a:endParaRPr sz="3600">
              <a:latin typeface="Helvetica Neue"/>
              <a:ea typeface="Helvetica Neue"/>
              <a:cs typeface="Helvetica Neue"/>
              <a:sym typeface="Helvetica Neue"/>
            </a:endParaRPr>
          </a:p>
        </p:txBody>
      </p:sp>
      <p:sp>
        <p:nvSpPr>
          <p:cNvPr id="550" name="Google Shape;550;p52"/>
          <p:cNvSpPr txBox="1"/>
          <p:nvPr>
            <p:ph idx="1" type="body"/>
          </p:nvPr>
        </p:nvSpPr>
        <p:spPr>
          <a:xfrm>
            <a:off x="1248257" y="1818588"/>
            <a:ext cx="10026650" cy="353377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a:t>Net commission ratio = 7.50%</a:t>
            </a:r>
            <a:endParaRPr/>
          </a:p>
          <a:p>
            <a:pPr indent="0" lvl="0" marL="12700" marR="7228205" rtl="0" algn="l">
              <a:lnSpc>
                <a:spcPct val="200100"/>
              </a:lnSpc>
              <a:spcBef>
                <a:spcPts val="0"/>
              </a:spcBef>
              <a:spcAft>
                <a:spcPts val="0"/>
              </a:spcAft>
              <a:buNone/>
            </a:pPr>
            <a:r>
              <a:rPr lang="en-US"/>
              <a:t>What does it indicate ???? Interpretation</a:t>
            </a:r>
            <a:endParaRPr/>
          </a:p>
          <a:p>
            <a:pPr indent="0" lvl="0" marL="12700" rtl="0" algn="l">
              <a:lnSpc>
                <a:spcPct val="100000"/>
              </a:lnSpc>
              <a:spcBef>
                <a:spcPts val="1920"/>
              </a:spcBef>
              <a:spcAft>
                <a:spcPts val="0"/>
              </a:spcAft>
              <a:buNone/>
            </a:pPr>
            <a:r>
              <a:rPr lang="en-US"/>
              <a:t>Net basis - It indicate that company is incurring the Rs 7.5 of every Rs 100 retained premium as net cost to</a:t>
            </a:r>
            <a:endParaRPr/>
          </a:p>
          <a:p>
            <a:pPr indent="0" lvl="0" marL="12700" rtl="0" algn="l">
              <a:lnSpc>
                <a:spcPct val="100000"/>
              </a:lnSpc>
              <a:spcBef>
                <a:spcPts val="0"/>
              </a:spcBef>
              <a:spcAft>
                <a:spcPts val="0"/>
              </a:spcAft>
              <a:buNone/>
            </a:pPr>
            <a:r>
              <a:rPr lang="en-US"/>
              <a:t>acquire the business. Higher reinsurance commission indicates efficiency in ratio.</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53"/>
          <p:cNvSpPr txBox="1"/>
          <p:nvPr>
            <p:ph type="title"/>
          </p:nvPr>
        </p:nvSpPr>
        <p:spPr>
          <a:xfrm>
            <a:off x="1435608" y="947927"/>
            <a:ext cx="3264535" cy="624840"/>
          </a:xfrm>
          <a:prstGeom prst="rect">
            <a:avLst/>
          </a:prstGeom>
          <a:solidFill>
            <a:srgbClr val="FBD2C2"/>
          </a:solidFill>
          <a:ln>
            <a:noFill/>
          </a:ln>
        </p:spPr>
        <p:txBody>
          <a:bodyPr anchorCtr="0" anchor="t" bIns="0" lIns="0" spcFirstLastPara="1" rIns="0" wrap="square" tIns="1900">
            <a:spAutoFit/>
          </a:bodyPr>
          <a:lstStyle/>
          <a:p>
            <a:pPr indent="0" lvl="0" marL="92075" rtl="0" algn="l">
              <a:lnSpc>
                <a:spcPct val="100000"/>
              </a:lnSpc>
              <a:spcBef>
                <a:spcPts val="0"/>
              </a:spcBef>
              <a:spcAft>
                <a:spcPts val="0"/>
              </a:spcAft>
              <a:buNone/>
            </a:pPr>
            <a:r>
              <a:rPr lang="en-US"/>
              <a:t>Expense Ratio</a:t>
            </a:r>
            <a:endParaRPr/>
          </a:p>
        </p:txBody>
      </p:sp>
      <p:sp>
        <p:nvSpPr>
          <p:cNvPr id="556" name="Google Shape;556;p53"/>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57" name="Google Shape;557;p53"/>
          <p:cNvSpPr txBox="1"/>
          <p:nvPr/>
        </p:nvSpPr>
        <p:spPr>
          <a:xfrm>
            <a:off x="335279" y="947927"/>
            <a:ext cx="1100455" cy="624840"/>
          </a:xfrm>
          <a:prstGeom prst="rect">
            <a:avLst/>
          </a:prstGeom>
          <a:solidFill>
            <a:srgbClr val="E7E6E6"/>
          </a:solidFill>
          <a:ln>
            <a:noFill/>
          </a:ln>
        </p:spPr>
        <p:txBody>
          <a:bodyPr anchorCtr="0" anchor="t" bIns="0" lIns="0" spcFirstLastPara="1" rIns="0" wrap="square" tIns="355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5.13</a:t>
            </a:r>
            <a:endParaRPr sz="3600">
              <a:latin typeface="Helvetica Neue"/>
              <a:ea typeface="Helvetica Neue"/>
              <a:cs typeface="Helvetica Neue"/>
              <a:sym typeface="Helvetica Neue"/>
            </a:endParaRPr>
          </a:p>
        </p:txBody>
      </p:sp>
      <p:sp>
        <p:nvSpPr>
          <p:cNvPr id="558" name="Google Shape;558;p53"/>
          <p:cNvSpPr txBox="1"/>
          <p:nvPr/>
        </p:nvSpPr>
        <p:spPr>
          <a:xfrm>
            <a:off x="1248257" y="1830450"/>
            <a:ext cx="9253855" cy="1490345"/>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b="1" lang="en-US" sz="1600">
                <a:latin typeface="Quattrocento Sans"/>
                <a:ea typeface="Quattrocento Sans"/>
                <a:cs typeface="Quattrocento Sans"/>
                <a:sym typeface="Quattrocento Sans"/>
              </a:rPr>
              <a:t>Expense ratio </a:t>
            </a:r>
            <a:r>
              <a:rPr lang="en-US" sz="1600">
                <a:latin typeface="Quattrocento Sans"/>
                <a:ea typeface="Quattrocento Sans"/>
                <a:cs typeface="Quattrocento Sans"/>
                <a:sym typeface="Quattrocento Sans"/>
              </a:rPr>
              <a:t>– It is calculated as underwriting expenses divided by net written premiums, the expense</a:t>
            </a:r>
            <a:endParaRPr sz="1600">
              <a:latin typeface="Quattrocento Sans"/>
              <a:ea typeface="Quattrocento Sans"/>
              <a:cs typeface="Quattrocento Sans"/>
              <a:sym typeface="Quattrocento Sans"/>
            </a:endParaRPr>
          </a:p>
          <a:p>
            <a:pPr indent="0" lvl="0" marL="12700" rtl="0" algn="l">
              <a:lnSpc>
                <a:spcPct val="100000"/>
              </a:lnSpc>
              <a:spcBef>
                <a:spcPts val="0"/>
              </a:spcBef>
              <a:spcAft>
                <a:spcPts val="0"/>
              </a:spcAft>
              <a:buNone/>
            </a:pPr>
            <a:r>
              <a:rPr lang="en-US" sz="1600">
                <a:latin typeface="Quattrocento Sans"/>
                <a:ea typeface="Quattrocento Sans"/>
                <a:cs typeface="Quattrocento Sans"/>
                <a:sym typeface="Quattrocento Sans"/>
              </a:rPr>
              <a:t>ratio measures an insurer's efficiency</a:t>
            </a:r>
            <a:endParaRPr sz="1600">
              <a:latin typeface="Quattrocento Sans"/>
              <a:ea typeface="Quattrocento Sans"/>
              <a:cs typeface="Quattrocento Sans"/>
              <a:sym typeface="Quattrocento Sans"/>
            </a:endParaRPr>
          </a:p>
          <a:p>
            <a:pPr indent="0" lvl="0" marL="12700" rtl="0" algn="l">
              <a:lnSpc>
                <a:spcPct val="100000"/>
              </a:lnSpc>
              <a:spcBef>
                <a:spcPts val="1925"/>
              </a:spcBef>
              <a:spcAft>
                <a:spcPts val="0"/>
              </a:spcAft>
              <a:buNone/>
            </a:pPr>
            <a:r>
              <a:rPr lang="en-US" sz="1600">
                <a:latin typeface="Quattrocento Sans"/>
                <a:ea typeface="Quattrocento Sans"/>
                <a:cs typeface="Quattrocento Sans"/>
                <a:sym typeface="Quattrocento Sans"/>
              </a:rPr>
              <a:t>Operating exp ratio = Operating expenses / NWP</a:t>
            </a:r>
            <a:endParaRPr sz="1600">
              <a:latin typeface="Quattrocento Sans"/>
              <a:ea typeface="Quattrocento Sans"/>
              <a:cs typeface="Quattrocento Sans"/>
              <a:sym typeface="Quattrocento Sans"/>
            </a:endParaRPr>
          </a:p>
          <a:p>
            <a:pPr indent="0" lvl="0" marL="12700" rtl="0" algn="l">
              <a:lnSpc>
                <a:spcPct val="100000"/>
              </a:lnSpc>
              <a:spcBef>
                <a:spcPts val="1920"/>
              </a:spcBef>
              <a:spcAft>
                <a:spcPts val="0"/>
              </a:spcAft>
              <a:buNone/>
            </a:pPr>
            <a:r>
              <a:rPr b="1" lang="en-US" sz="1600">
                <a:latin typeface="Quattrocento Sans"/>
                <a:ea typeface="Quattrocento Sans"/>
                <a:cs typeface="Quattrocento Sans"/>
                <a:sym typeface="Quattrocento Sans"/>
              </a:rPr>
              <a:t>Example: </a:t>
            </a:r>
            <a:r>
              <a:rPr lang="en-US" sz="1600">
                <a:latin typeface="Quattrocento Sans"/>
                <a:ea typeface="Quattrocento Sans"/>
                <a:cs typeface="Quattrocento Sans"/>
                <a:sym typeface="Quattrocento Sans"/>
              </a:rPr>
              <a:t>Calculate the expense ratio ??</a:t>
            </a:r>
            <a:endParaRPr sz="1600">
              <a:latin typeface="Quattrocento Sans"/>
              <a:ea typeface="Quattrocento Sans"/>
              <a:cs typeface="Quattrocento Sans"/>
              <a:sym typeface="Quattrocento Sans"/>
            </a:endParaRPr>
          </a:p>
        </p:txBody>
      </p:sp>
      <p:graphicFrame>
        <p:nvGraphicFramePr>
          <p:cNvPr id="559" name="Google Shape;559;p53"/>
          <p:cNvGraphicFramePr/>
          <p:nvPr/>
        </p:nvGraphicFramePr>
        <p:xfrm>
          <a:off x="5002213" y="3084965"/>
          <a:ext cx="3000000" cy="3000000"/>
        </p:xfrm>
        <a:graphic>
          <a:graphicData uri="http://schemas.openxmlformats.org/drawingml/2006/table">
            <a:tbl>
              <a:tblPr bandRow="1" firstRow="1">
                <a:noFill/>
                <a:tableStyleId>{8584463C-25AE-4F3F-91BD-8469957C5AE6}</a:tableStyleId>
              </a:tblPr>
              <a:tblGrid>
                <a:gridCol w="2516500"/>
                <a:gridCol w="1252850"/>
              </a:tblGrid>
              <a:tr h="464825">
                <a:tc>
                  <a:txBody>
                    <a:bodyPr/>
                    <a:lstStyle/>
                    <a:p>
                      <a:pPr indent="0" lvl="0" marL="0" marR="0" rtl="0" algn="l">
                        <a:lnSpc>
                          <a:spcPct val="100000"/>
                        </a:lnSpc>
                        <a:spcBef>
                          <a:spcPts val="0"/>
                        </a:spcBef>
                        <a:spcAft>
                          <a:spcPts val="0"/>
                        </a:spcAft>
                        <a:buNone/>
                      </a:pPr>
                      <a:r>
                        <a:t/>
                      </a:r>
                      <a:endParaRPr sz="1350" u="none" cap="none" strike="noStrike">
                        <a:latin typeface="Times New Roman"/>
                        <a:ea typeface="Times New Roman"/>
                        <a:cs typeface="Times New Roman"/>
                        <a:sym typeface="Times New Roman"/>
                      </a:endParaRPr>
                    </a:p>
                    <a:p>
                      <a:pPr indent="0" lvl="0" marL="39370" marR="0" rtl="0" algn="l">
                        <a:lnSpc>
                          <a:spcPct val="100000"/>
                        </a:lnSpc>
                        <a:spcBef>
                          <a:spcPts val="0"/>
                        </a:spcBef>
                        <a:spcAft>
                          <a:spcPts val="0"/>
                        </a:spcAft>
                        <a:buNone/>
                      </a:pPr>
                      <a:r>
                        <a:rPr lang="en-US" sz="1350" u="none" cap="none" strike="noStrike">
                          <a:solidFill>
                            <a:srgbClr val="FFFFFF"/>
                          </a:solidFill>
                          <a:latin typeface="Arial"/>
                          <a:ea typeface="Arial"/>
                          <a:cs typeface="Arial"/>
                          <a:sym typeface="Arial"/>
                        </a:rPr>
                        <a:t>Par t icular s</a:t>
                      </a:r>
                      <a:endParaRPr sz="1350" u="none" cap="none" strike="noStrike">
                        <a:latin typeface="Arial"/>
                        <a:ea typeface="Arial"/>
                        <a:cs typeface="Arial"/>
                        <a:sym typeface="Arial"/>
                      </a:endParaRPr>
                    </a:p>
                  </a:txBody>
                  <a:tcPr marT="279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c>
                  <a:txBody>
                    <a:bodyPr/>
                    <a:lstStyle/>
                    <a:p>
                      <a:pPr indent="0" lvl="0" marL="390525" marR="0" rtl="0" algn="l">
                        <a:lnSpc>
                          <a:spcPct val="117407"/>
                        </a:lnSpc>
                        <a:spcBef>
                          <a:spcPts val="0"/>
                        </a:spcBef>
                        <a:spcAft>
                          <a:spcPts val="0"/>
                        </a:spcAft>
                        <a:buNone/>
                      </a:pPr>
                      <a:r>
                        <a:rPr lang="en-US" sz="1350" u="none" cap="none" strike="noStrike">
                          <a:solidFill>
                            <a:srgbClr val="FFFFFF"/>
                          </a:solidFill>
                          <a:latin typeface="Arial"/>
                          <a:ea typeface="Arial"/>
                          <a:cs typeface="Arial"/>
                          <a:sym typeface="Arial"/>
                        </a:rPr>
                        <a:t>Net basis</a:t>
                      </a:r>
                      <a:endParaRPr sz="1350" u="none" cap="none" strike="noStrike">
                        <a:latin typeface="Arial"/>
                        <a:ea typeface="Arial"/>
                        <a:cs typeface="Arial"/>
                        <a:sym typeface="Arial"/>
                      </a:endParaRPr>
                    </a:p>
                    <a:p>
                      <a:pPr indent="0" lvl="0" marL="299720" marR="0" rtl="0" algn="l">
                        <a:lnSpc>
                          <a:spcPct val="100000"/>
                        </a:lnSpc>
                        <a:spcBef>
                          <a:spcPts val="190"/>
                        </a:spcBef>
                        <a:spcAft>
                          <a:spcPts val="0"/>
                        </a:spcAft>
                        <a:buNone/>
                      </a:pPr>
                      <a:r>
                        <a:rPr lang="en-US" sz="1350" u="none" cap="none" strike="noStrike">
                          <a:solidFill>
                            <a:srgbClr val="FFFFFF"/>
                          </a:solidFill>
                          <a:latin typeface="Arial"/>
                          <a:ea typeface="Arial"/>
                          <a:cs typeface="Arial"/>
                          <a:sym typeface="Arial"/>
                        </a:rPr>
                        <a:t>U/w r esult</a:t>
                      </a:r>
                      <a:endParaRPr sz="135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003366"/>
                    </a:solidFill>
                  </a:tcPr>
                </a:tc>
              </a:tr>
              <a:tr h="235575">
                <a:tc>
                  <a:txBody>
                    <a:bodyPr/>
                    <a:lstStyle/>
                    <a:p>
                      <a:pPr indent="0" lvl="0" marL="9588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Gr oss pr em ium</a:t>
                      </a:r>
                      <a:endParaRPr sz="1350" u="none" cap="none" strike="noStrike">
                        <a:latin typeface="Arial"/>
                        <a:ea typeface="Arial"/>
                        <a:cs typeface="Arial"/>
                        <a:sym typeface="Arial"/>
                      </a:endParaRPr>
                    </a:p>
                  </a:txBody>
                  <a:tcPr marT="127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113664"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1 ,000</a:t>
                      </a:r>
                      <a:endParaRPr sz="1350" u="none" cap="none" strike="noStrike">
                        <a:latin typeface="Arial"/>
                        <a:ea typeface="Arial"/>
                        <a:cs typeface="Arial"/>
                        <a:sym typeface="Arial"/>
                      </a:endParaRPr>
                    </a:p>
                  </a:txBody>
                  <a:tcPr marT="1270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87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Reinsurance ceded</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latin typeface="Calibri"/>
                          <a:ea typeface="Calibri"/>
                          <a:cs typeface="Calibri"/>
                          <a:sym typeface="Calibri"/>
                        </a:rPr>
                        <a:t>200</a:t>
                      </a:r>
                      <a:endParaRPr sz="1350" u="none" cap="none" strike="noStrike">
                        <a:latin typeface="Calibri"/>
                        <a:ea typeface="Calibri"/>
                        <a:cs typeface="Calibri"/>
                        <a:sym typeface="Calibri"/>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9588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Net w r i t t en pr em ium</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c>
                  <a:txBody>
                    <a:bodyPr/>
                    <a:lstStyle/>
                    <a:p>
                      <a:pPr indent="0" lvl="0" marL="0" marR="9398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800 </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0000"/>
                    </a:solidFill>
                  </a:tcPr>
                </a:tc>
              </a:tr>
              <a:tr h="22922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Unexpired risk reserve</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400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9588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Net ear ned pr em ium</a:t>
                      </a:r>
                      <a:endParaRPr sz="1350" u="none" cap="none" strike="noStrike">
                        <a:latin typeface="Arial"/>
                        <a:ea typeface="Arial"/>
                        <a:cs typeface="Arial"/>
                        <a:sym typeface="Arial"/>
                      </a:endParaRPr>
                    </a:p>
                  </a:txBody>
                  <a:tcPr marT="69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9398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400 </a:t>
                      </a:r>
                      <a:endParaRPr sz="1350" u="none" cap="none" strike="noStrike">
                        <a:latin typeface="Arial"/>
                        <a:ea typeface="Arial"/>
                        <a:cs typeface="Arial"/>
                        <a:sym typeface="Arial"/>
                      </a:endParaRPr>
                    </a:p>
                  </a:txBody>
                  <a:tcPr marT="6975"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Gross Claim incurred</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252729"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Net claims incurred</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300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Net commissions</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60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22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Acquisition cost</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100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987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Reinsurance commission</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40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35575">
                <a:tc>
                  <a:txBody>
                    <a:bodyPr/>
                    <a:lstStyle/>
                    <a:p>
                      <a:pPr indent="0" lvl="0" marL="7302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Operating expenses</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FF0000"/>
                    </a:solidFill>
                  </a:tcPr>
                </a:tc>
                <a:tc>
                  <a:txBody>
                    <a:bodyPr/>
                    <a:lstStyle/>
                    <a:p>
                      <a:pPr indent="0" lvl="0" marL="0" marR="7112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150</a:t>
                      </a:r>
                      <a:endParaRPr sz="1350" u="none" cap="none" strike="noStrike">
                        <a:latin typeface="Arial"/>
                        <a:ea typeface="Arial"/>
                        <a:cs typeface="Arial"/>
                        <a:sym typeface="Arial"/>
                      </a:endParaRPr>
                    </a:p>
                  </a:txBody>
                  <a:tcPr marT="6350"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solidFill>
                      <a:srgbClr val="FF0000"/>
                    </a:solidFill>
                  </a:tcPr>
                </a:tc>
              </a:tr>
              <a:tr h="240675">
                <a:tc>
                  <a:txBody>
                    <a:bodyPr/>
                    <a:lstStyle/>
                    <a:p>
                      <a:pPr indent="0" lvl="0" marL="95885" marR="0" rtl="0" algn="l">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U/w r esult</a:t>
                      </a:r>
                      <a:endParaRPr sz="1350" u="none" cap="none" strike="noStrike">
                        <a:latin typeface="Arial"/>
                        <a:ea typeface="Arial"/>
                        <a:cs typeface="Arial"/>
                        <a:sym typeface="Arial"/>
                      </a:endParaRPr>
                    </a:p>
                  </a:txBody>
                  <a:tcPr marT="12075" marB="0" marR="0" marL="0">
                    <a:lnL cap="flat" cmpd="sng" w="12700">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38100" rtl="0" algn="r">
                        <a:lnSpc>
                          <a:spcPct val="100000"/>
                        </a:lnSpc>
                        <a:spcBef>
                          <a:spcPts val="0"/>
                        </a:spcBef>
                        <a:spcAft>
                          <a:spcPts val="0"/>
                        </a:spcAft>
                        <a:buNone/>
                      </a:pPr>
                      <a:r>
                        <a:rPr lang="en-US" sz="1350" u="none" cap="none" strike="noStrike">
                          <a:solidFill>
                            <a:srgbClr val="003366"/>
                          </a:solidFill>
                          <a:latin typeface="Arial"/>
                          <a:ea typeface="Arial"/>
                          <a:cs typeface="Arial"/>
                          <a:sym typeface="Arial"/>
                        </a:rPr>
                        <a:t>(110 )</a:t>
                      </a:r>
                      <a:endParaRPr sz="1350" u="none" cap="none" strike="noStrike">
                        <a:latin typeface="Arial"/>
                        <a:ea typeface="Arial"/>
                        <a:cs typeface="Arial"/>
                        <a:sym typeface="Arial"/>
                      </a:endParaRPr>
                    </a:p>
                  </a:txBody>
                  <a:tcPr marT="12075" marB="0" marR="0" marL="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54"/>
          <p:cNvSpPr txBox="1"/>
          <p:nvPr>
            <p:ph type="title"/>
          </p:nvPr>
        </p:nvSpPr>
        <p:spPr>
          <a:xfrm>
            <a:off x="1463039" y="957072"/>
            <a:ext cx="3261360" cy="624840"/>
          </a:xfrm>
          <a:prstGeom prst="rect">
            <a:avLst/>
          </a:prstGeom>
          <a:solidFill>
            <a:srgbClr val="FBD2C2"/>
          </a:solidFill>
          <a:ln>
            <a:noFill/>
          </a:ln>
        </p:spPr>
        <p:txBody>
          <a:bodyPr anchorCtr="0" anchor="t" bIns="0" lIns="0" spcFirstLastPara="1" rIns="0" wrap="square" tIns="1900">
            <a:spAutoFit/>
          </a:bodyPr>
          <a:lstStyle/>
          <a:p>
            <a:pPr indent="0" lvl="0" marL="91440" rtl="0" algn="l">
              <a:lnSpc>
                <a:spcPct val="100000"/>
              </a:lnSpc>
              <a:spcBef>
                <a:spcPts val="0"/>
              </a:spcBef>
              <a:spcAft>
                <a:spcPts val="0"/>
              </a:spcAft>
              <a:buNone/>
            </a:pPr>
            <a:r>
              <a:rPr lang="en-US"/>
              <a:t>Expense Ratio</a:t>
            </a:r>
            <a:endParaRPr/>
          </a:p>
        </p:txBody>
      </p:sp>
      <p:sp>
        <p:nvSpPr>
          <p:cNvPr id="565" name="Google Shape;565;p54"/>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566" name="Google Shape;566;p54"/>
          <p:cNvSpPr txBox="1"/>
          <p:nvPr/>
        </p:nvSpPr>
        <p:spPr>
          <a:xfrm>
            <a:off x="335279" y="957072"/>
            <a:ext cx="11277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5.13</a:t>
            </a:r>
            <a:endParaRPr sz="3600">
              <a:latin typeface="Helvetica Neue"/>
              <a:ea typeface="Helvetica Neue"/>
              <a:cs typeface="Helvetica Neue"/>
              <a:sym typeface="Helvetica Neue"/>
            </a:endParaRPr>
          </a:p>
        </p:txBody>
      </p:sp>
      <p:sp>
        <p:nvSpPr>
          <p:cNvPr id="567" name="Google Shape;567;p54"/>
          <p:cNvSpPr txBox="1"/>
          <p:nvPr>
            <p:ph idx="1" type="body"/>
          </p:nvPr>
        </p:nvSpPr>
        <p:spPr>
          <a:xfrm>
            <a:off x="1248257" y="1818588"/>
            <a:ext cx="10026650" cy="3533775"/>
          </a:xfrm>
          <a:prstGeom prst="rect">
            <a:avLst/>
          </a:prstGeom>
          <a:noFill/>
          <a:ln>
            <a:noFill/>
          </a:ln>
        </p:spPr>
        <p:txBody>
          <a:bodyPr anchorCtr="0" anchor="t" bIns="0" lIns="0" spcFirstLastPara="1" rIns="0" wrap="square" tIns="13950">
            <a:spAutoFit/>
          </a:bodyPr>
          <a:lstStyle/>
          <a:p>
            <a:pPr indent="0" lvl="0" marL="12700" rtl="0" algn="l">
              <a:lnSpc>
                <a:spcPct val="100000"/>
              </a:lnSpc>
              <a:spcBef>
                <a:spcPts val="0"/>
              </a:spcBef>
              <a:spcAft>
                <a:spcPts val="0"/>
              </a:spcAft>
              <a:buNone/>
            </a:pPr>
            <a:r>
              <a:rPr lang="en-US"/>
              <a:t>Expense ratio = 18.75%</a:t>
            </a:r>
            <a:endParaRPr/>
          </a:p>
          <a:p>
            <a:pPr indent="0" lvl="0" marL="12700" marR="7333615" rtl="0" algn="l">
              <a:lnSpc>
                <a:spcPct val="200100"/>
              </a:lnSpc>
              <a:spcBef>
                <a:spcPts val="0"/>
              </a:spcBef>
              <a:spcAft>
                <a:spcPts val="0"/>
              </a:spcAft>
              <a:buNone/>
            </a:pPr>
            <a:r>
              <a:rPr lang="en-US"/>
              <a:t>What does it indicate ???? Interpretation</a:t>
            </a:r>
            <a:endParaRPr/>
          </a:p>
          <a:p>
            <a:pPr indent="0" lvl="0" marL="12700" rtl="0" algn="l">
              <a:lnSpc>
                <a:spcPct val="100000"/>
              </a:lnSpc>
              <a:spcBef>
                <a:spcPts val="1920"/>
              </a:spcBef>
              <a:spcAft>
                <a:spcPts val="0"/>
              </a:spcAft>
              <a:buNone/>
            </a:pPr>
            <a:r>
              <a:rPr lang="en-US"/>
              <a:t>Net basis - It indicate that company is spending the Rs 18.75 of every Rs 100 of written premium. Lower the</a:t>
            </a:r>
            <a:endParaRPr/>
          </a:p>
          <a:p>
            <a:pPr indent="0" lvl="0" marL="12700" rtl="0" algn="l">
              <a:lnSpc>
                <a:spcPct val="100000"/>
              </a:lnSpc>
              <a:spcBef>
                <a:spcPts val="0"/>
              </a:spcBef>
              <a:spcAft>
                <a:spcPts val="0"/>
              </a:spcAft>
              <a:buNone/>
            </a:pPr>
            <a:r>
              <a:rPr lang="en-US"/>
              <a:t>ratio higher the efficiency. Some company has low expense ratio due to economies of scale.</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55"/>
          <p:cNvSpPr txBox="1"/>
          <p:nvPr>
            <p:ph type="title"/>
          </p:nvPr>
        </p:nvSpPr>
        <p:spPr>
          <a:xfrm>
            <a:off x="1170432" y="957072"/>
            <a:ext cx="628523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Combined ratio vs U/w result</a:t>
            </a:r>
            <a:endParaRPr/>
          </a:p>
        </p:txBody>
      </p:sp>
      <p:sp>
        <p:nvSpPr>
          <p:cNvPr id="573" name="Google Shape;573;p55"/>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graphicFrame>
        <p:nvGraphicFramePr>
          <p:cNvPr id="574" name="Google Shape;574;p55"/>
          <p:cNvGraphicFramePr/>
          <p:nvPr/>
        </p:nvGraphicFramePr>
        <p:xfrm>
          <a:off x="1170393" y="1816610"/>
          <a:ext cx="3000000" cy="3000000"/>
        </p:xfrm>
        <a:graphic>
          <a:graphicData uri="http://schemas.openxmlformats.org/drawingml/2006/table">
            <a:tbl>
              <a:tblPr bandRow="1" firstRow="1">
                <a:noFill/>
                <a:tableStyleId>{8584463C-25AE-4F3F-91BD-8469957C5AE6}</a:tableStyleId>
              </a:tblPr>
              <a:tblGrid>
                <a:gridCol w="1635125"/>
                <a:gridCol w="1308100"/>
                <a:gridCol w="1249675"/>
                <a:gridCol w="1063000"/>
                <a:gridCol w="1097925"/>
              </a:tblGrid>
              <a:tr h="632450">
                <a:tc>
                  <a:txBody>
                    <a:bodyPr/>
                    <a:lstStyle/>
                    <a:p>
                      <a:pPr indent="0" lvl="0" marL="52069" marR="0" rtl="0" algn="l">
                        <a:lnSpc>
                          <a:spcPct val="119473"/>
                        </a:lnSpc>
                        <a:spcBef>
                          <a:spcPts val="0"/>
                        </a:spcBef>
                        <a:spcAft>
                          <a:spcPts val="0"/>
                        </a:spcAft>
                        <a:buNone/>
                      </a:pPr>
                      <a:r>
                        <a:rPr b="1" lang="en-US" sz="1900" u="none" cap="none" strike="noStrike">
                          <a:solidFill>
                            <a:srgbClr val="FFFFFF"/>
                          </a:solidFill>
                          <a:latin typeface="Arial"/>
                          <a:ea typeface="Arial"/>
                          <a:cs typeface="Arial"/>
                          <a:sym typeface="Arial"/>
                        </a:rPr>
                        <a:t>Particulars</a:t>
                      </a:r>
                      <a:endParaRPr sz="1900" u="none" cap="none" strike="noStrike">
                        <a:latin typeface="Arial"/>
                        <a:ea typeface="Arial"/>
                        <a:cs typeface="Arial"/>
                        <a:sym typeface="Arial"/>
                      </a:endParaRPr>
                    </a:p>
                    <a:p>
                      <a:pPr indent="0" lvl="0" marL="52069" marR="0" rtl="0" algn="l">
                        <a:lnSpc>
                          <a:spcPct val="100000"/>
                        </a:lnSpc>
                        <a:spcBef>
                          <a:spcPts val="210"/>
                        </a:spcBef>
                        <a:spcAft>
                          <a:spcPts val="0"/>
                        </a:spcAft>
                        <a:buNone/>
                      </a:pPr>
                      <a:r>
                        <a:rPr b="1" lang="en-US" sz="1900" u="none" cap="none" strike="noStrike">
                          <a:solidFill>
                            <a:srgbClr val="FFFFFF"/>
                          </a:solidFill>
                          <a:latin typeface="Arial"/>
                          <a:ea typeface="Arial"/>
                          <a:cs typeface="Arial"/>
                          <a:sym typeface="Arial"/>
                        </a:rPr>
                        <a:t>in Rs.</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03366"/>
                    </a:solidFill>
                  </a:tcPr>
                </a:tc>
                <a:tc>
                  <a:txBody>
                    <a:bodyPr/>
                    <a:lstStyle/>
                    <a:p>
                      <a:pPr indent="0" lvl="0" marL="52069" marR="0" rtl="0" algn="l">
                        <a:lnSpc>
                          <a:spcPct val="119473"/>
                        </a:lnSpc>
                        <a:spcBef>
                          <a:spcPts val="0"/>
                        </a:spcBef>
                        <a:spcAft>
                          <a:spcPts val="0"/>
                        </a:spcAft>
                        <a:buNone/>
                      </a:pPr>
                      <a:r>
                        <a:rPr b="1" lang="en-US" sz="1900" u="none" cap="none" strike="noStrike">
                          <a:solidFill>
                            <a:srgbClr val="FFFFFF"/>
                          </a:solidFill>
                          <a:latin typeface="Arial"/>
                          <a:ea typeface="Arial"/>
                          <a:cs typeface="Arial"/>
                          <a:sym typeface="Arial"/>
                        </a:rPr>
                        <a:t>Policy</a:t>
                      </a:r>
                      <a:endParaRPr sz="1900" u="none" cap="none" strike="noStrike">
                        <a:latin typeface="Arial"/>
                        <a:ea typeface="Arial"/>
                        <a:cs typeface="Arial"/>
                        <a:sym typeface="Arial"/>
                      </a:endParaRPr>
                    </a:p>
                    <a:p>
                      <a:pPr indent="0" lvl="0" marL="52069" marR="0" rtl="0" algn="l">
                        <a:lnSpc>
                          <a:spcPct val="100000"/>
                        </a:lnSpc>
                        <a:spcBef>
                          <a:spcPts val="210"/>
                        </a:spcBef>
                        <a:spcAft>
                          <a:spcPts val="0"/>
                        </a:spcAft>
                        <a:buNone/>
                      </a:pPr>
                      <a:r>
                        <a:rPr b="1" lang="en-US" sz="1900" u="none" cap="none" strike="noStrike">
                          <a:solidFill>
                            <a:srgbClr val="FFFFFF"/>
                          </a:solidFill>
                          <a:latin typeface="Arial"/>
                          <a:ea typeface="Arial"/>
                          <a:cs typeface="Arial"/>
                          <a:sym typeface="Arial"/>
                        </a:rPr>
                        <a:t>inception</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03366"/>
                    </a:solidFill>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52069" marR="0" rtl="0" algn="l">
                        <a:lnSpc>
                          <a:spcPct val="100000"/>
                        </a:lnSpc>
                        <a:spcBef>
                          <a:spcPts val="0"/>
                        </a:spcBef>
                        <a:spcAft>
                          <a:spcPts val="0"/>
                        </a:spcAft>
                        <a:buNone/>
                      </a:pPr>
                      <a:r>
                        <a:rPr b="1" lang="en-US" sz="1900" u="none" cap="none" strike="noStrike">
                          <a:solidFill>
                            <a:srgbClr val="FFFFFF"/>
                          </a:solidFill>
                          <a:latin typeface="Arial"/>
                          <a:ea typeface="Arial"/>
                          <a:cs typeface="Arial"/>
                          <a:sym typeface="Arial"/>
                        </a:rPr>
                        <a:t>Month 2</a:t>
                      </a:r>
                      <a:endParaRPr sz="1900" u="none" cap="none" strike="noStrike">
                        <a:latin typeface="Arial"/>
                        <a:ea typeface="Arial"/>
                        <a:cs typeface="Arial"/>
                        <a:sym typeface="Arial"/>
                      </a:endParaRPr>
                    </a:p>
                  </a:txBody>
                  <a:tcPr marT="381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03366"/>
                    </a:solidFill>
                  </a:tcPr>
                </a:tc>
                <a:tc>
                  <a:txBody>
                    <a:bodyPr/>
                    <a:lstStyle/>
                    <a:p>
                      <a:pPr indent="0" lvl="0" marL="52069" marR="0" rtl="0" algn="l">
                        <a:lnSpc>
                          <a:spcPct val="119473"/>
                        </a:lnSpc>
                        <a:spcBef>
                          <a:spcPts val="0"/>
                        </a:spcBef>
                        <a:spcAft>
                          <a:spcPts val="0"/>
                        </a:spcAft>
                        <a:buNone/>
                      </a:pPr>
                      <a:r>
                        <a:rPr b="1" lang="en-US" sz="1900" u="none" cap="none" strike="noStrike">
                          <a:solidFill>
                            <a:srgbClr val="FFFFFF"/>
                          </a:solidFill>
                          <a:latin typeface="Arial"/>
                          <a:ea typeface="Arial"/>
                          <a:cs typeface="Arial"/>
                          <a:sym typeface="Arial"/>
                        </a:rPr>
                        <a:t>Month</a:t>
                      </a:r>
                      <a:endParaRPr sz="1900" u="none" cap="none" strike="noStrike">
                        <a:latin typeface="Arial"/>
                        <a:ea typeface="Arial"/>
                        <a:cs typeface="Arial"/>
                        <a:sym typeface="Arial"/>
                      </a:endParaRPr>
                    </a:p>
                    <a:p>
                      <a:pPr indent="0" lvl="0" marL="52069" marR="0" rtl="0" algn="l">
                        <a:lnSpc>
                          <a:spcPct val="100000"/>
                        </a:lnSpc>
                        <a:spcBef>
                          <a:spcPts val="210"/>
                        </a:spcBef>
                        <a:spcAft>
                          <a:spcPts val="0"/>
                        </a:spcAft>
                        <a:buNone/>
                      </a:pPr>
                      <a:r>
                        <a:rPr b="1" lang="en-US" sz="1900" u="none" cap="none" strike="noStrike">
                          <a:solidFill>
                            <a:srgbClr val="FFFFFF"/>
                          </a:solidFill>
                          <a:latin typeface="Arial"/>
                          <a:ea typeface="Arial"/>
                          <a:cs typeface="Arial"/>
                          <a:sym typeface="Arial"/>
                        </a:rPr>
                        <a:t>3 to 12</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03366"/>
                    </a:solidFill>
                  </a:tcPr>
                </a:tc>
                <a:tc>
                  <a:txBody>
                    <a:bodyPr/>
                    <a:lstStyle/>
                    <a:p>
                      <a:pPr indent="0" lvl="0" marL="52069" marR="0" rtl="0" algn="l">
                        <a:lnSpc>
                          <a:spcPct val="119473"/>
                        </a:lnSpc>
                        <a:spcBef>
                          <a:spcPts val="0"/>
                        </a:spcBef>
                        <a:spcAft>
                          <a:spcPts val="0"/>
                        </a:spcAft>
                        <a:buNone/>
                      </a:pPr>
                      <a:r>
                        <a:rPr b="1" lang="en-US" sz="1900" u="none" cap="none" strike="noStrike">
                          <a:solidFill>
                            <a:srgbClr val="FFFFFF"/>
                          </a:solidFill>
                          <a:latin typeface="Arial"/>
                          <a:ea typeface="Arial"/>
                          <a:cs typeface="Arial"/>
                          <a:sym typeface="Arial"/>
                        </a:rPr>
                        <a:t>Policy</a:t>
                      </a:r>
                      <a:endParaRPr sz="1900" u="none" cap="none" strike="noStrike">
                        <a:latin typeface="Arial"/>
                        <a:ea typeface="Arial"/>
                        <a:cs typeface="Arial"/>
                        <a:sym typeface="Arial"/>
                      </a:endParaRPr>
                    </a:p>
                    <a:p>
                      <a:pPr indent="0" lvl="0" marL="52069" marR="0" rtl="0" algn="l">
                        <a:lnSpc>
                          <a:spcPct val="100000"/>
                        </a:lnSpc>
                        <a:spcBef>
                          <a:spcPts val="210"/>
                        </a:spcBef>
                        <a:spcAft>
                          <a:spcPts val="0"/>
                        </a:spcAft>
                        <a:buNone/>
                      </a:pPr>
                      <a:r>
                        <a:rPr b="1" lang="en-US" sz="1900" u="none" cap="none" strike="noStrike">
                          <a:solidFill>
                            <a:srgbClr val="FFFFFF"/>
                          </a:solidFill>
                          <a:latin typeface="Arial"/>
                          <a:ea typeface="Arial"/>
                          <a:cs typeface="Arial"/>
                          <a:sym typeface="Arial"/>
                        </a:rPr>
                        <a:t>end</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003366"/>
                    </a:solidFill>
                  </a:tcPr>
                </a:tc>
              </a:tr>
              <a:tr h="316225">
                <a:tc>
                  <a:txBody>
                    <a:bodyPr/>
                    <a:lstStyle/>
                    <a:p>
                      <a:pPr indent="0" lvl="0" marL="52069" marR="0" rtl="0" algn="l">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Premium</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52069" marR="0" rtl="0" algn="l">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120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81280" marR="0" rtl="0" algn="ctr">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97155" rtl="0" algn="ctr">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52069" marR="0" rtl="0" algn="l">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120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6225">
                <a:tc>
                  <a:txBody>
                    <a:bodyPr/>
                    <a:lstStyle/>
                    <a:p>
                      <a:pPr indent="0" lvl="0" marL="52069"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NEP</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44450" rtl="0" algn="r">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10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799465"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10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461009"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100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495934"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120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6225">
                <a:tc>
                  <a:txBody>
                    <a:bodyPr/>
                    <a:lstStyle/>
                    <a:p>
                      <a:pPr indent="0" lvl="0" marL="40640" marR="0" rtl="0" algn="l">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Claims (60% )</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33655" rtl="0" algn="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(6)</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33655" rtl="0" algn="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(6)</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577850" marR="0" rtl="0" algn="l">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(60)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33655" rtl="0" algn="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(72)</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5600">
                <a:tc>
                  <a:txBody>
                    <a:bodyPr/>
                    <a:lstStyle/>
                    <a:p>
                      <a:pPr indent="0" lvl="0" marL="40640" marR="0" rtl="0" algn="l">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Commissions</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33655" rtl="0" algn="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(18)</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33655" rtl="0" algn="r">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(18)</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33100">
                <a:tc>
                  <a:txBody>
                    <a:bodyPr/>
                    <a:lstStyle/>
                    <a:p>
                      <a:pPr indent="0" lvl="0" marL="40640" marR="0" rtl="0" algn="l">
                        <a:lnSpc>
                          <a:spcPct val="119473"/>
                        </a:lnSpc>
                        <a:spcBef>
                          <a:spcPts val="0"/>
                        </a:spcBef>
                        <a:spcAft>
                          <a:spcPts val="0"/>
                        </a:spcAft>
                        <a:buNone/>
                      </a:pPr>
                      <a:r>
                        <a:rPr lang="en-US" sz="1900" u="none" cap="none" strike="noStrike">
                          <a:solidFill>
                            <a:srgbClr val="000080"/>
                          </a:solidFill>
                          <a:latin typeface="Arial"/>
                          <a:ea typeface="Arial"/>
                          <a:cs typeface="Arial"/>
                          <a:sym typeface="Arial"/>
                        </a:rPr>
                        <a:t>Operating</a:t>
                      </a:r>
                      <a:endParaRPr sz="1900" u="none" cap="none" strike="noStrike">
                        <a:latin typeface="Arial"/>
                        <a:ea typeface="Arial"/>
                        <a:cs typeface="Arial"/>
                        <a:sym typeface="Arial"/>
                      </a:endParaRPr>
                    </a:p>
                    <a:p>
                      <a:pPr indent="0" lvl="0" marL="40640" marR="0" rtl="0" algn="l">
                        <a:lnSpc>
                          <a:spcPct val="100000"/>
                        </a:lnSpc>
                        <a:spcBef>
                          <a:spcPts val="210"/>
                        </a:spcBef>
                        <a:spcAft>
                          <a:spcPts val="0"/>
                        </a:spcAft>
                        <a:buNone/>
                      </a:pPr>
                      <a:r>
                        <a:rPr lang="en-US" sz="1900" u="none" cap="none" strike="noStrike">
                          <a:solidFill>
                            <a:srgbClr val="000080"/>
                          </a:solidFill>
                          <a:latin typeface="Arial"/>
                          <a:ea typeface="Arial"/>
                          <a:cs typeface="Arial"/>
                          <a:sym typeface="Arial"/>
                        </a:rPr>
                        <a:t>expenses</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33655" rtl="0" algn="r">
                        <a:lnSpc>
                          <a:spcPct val="100000"/>
                        </a:lnSpc>
                        <a:spcBef>
                          <a:spcPts val="5"/>
                        </a:spcBef>
                        <a:spcAft>
                          <a:spcPts val="0"/>
                        </a:spcAft>
                        <a:buNone/>
                      </a:pPr>
                      <a:r>
                        <a:rPr lang="en-US" sz="1900" u="none" cap="none" strike="noStrike">
                          <a:solidFill>
                            <a:srgbClr val="000080"/>
                          </a:solidFill>
                          <a:latin typeface="Arial"/>
                          <a:ea typeface="Arial"/>
                          <a:cs typeface="Arial"/>
                          <a:sym typeface="Arial"/>
                        </a:rPr>
                        <a:t>(24)</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ctr">
                        <a:lnSpc>
                          <a:spcPct val="100000"/>
                        </a:lnSpc>
                        <a:spcBef>
                          <a:spcPts val="5"/>
                        </a:spcBef>
                        <a:spcAft>
                          <a:spcPts val="0"/>
                        </a:spcAft>
                        <a:buNone/>
                      </a:pPr>
                      <a:r>
                        <a:rPr lang="en-US" sz="1900" u="none" cap="none" strike="noStrike">
                          <a:solidFill>
                            <a:srgbClr val="000080"/>
                          </a:solidFill>
                          <a:latin typeface="Arial"/>
                          <a:ea typeface="Arial"/>
                          <a:cs typeface="Arial"/>
                          <a:sym typeface="Arial"/>
                        </a:rPr>
                        <a:t>0</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ctr">
                        <a:lnSpc>
                          <a:spcPct val="100000"/>
                        </a:lnSpc>
                        <a:spcBef>
                          <a:spcPts val="5"/>
                        </a:spcBef>
                        <a:spcAft>
                          <a:spcPts val="0"/>
                        </a:spcAft>
                        <a:buNone/>
                      </a:pPr>
                      <a:r>
                        <a:rPr lang="en-US" sz="1900" u="none" cap="none" strike="noStrike">
                          <a:solidFill>
                            <a:srgbClr val="000080"/>
                          </a:solidFill>
                          <a:latin typeface="Arial"/>
                          <a:ea typeface="Arial"/>
                          <a:cs typeface="Arial"/>
                          <a:sym typeface="Arial"/>
                        </a:rPr>
                        <a:t>0</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33655" rtl="0" algn="r">
                        <a:lnSpc>
                          <a:spcPct val="100000"/>
                        </a:lnSpc>
                        <a:spcBef>
                          <a:spcPts val="5"/>
                        </a:spcBef>
                        <a:spcAft>
                          <a:spcPts val="0"/>
                        </a:spcAft>
                        <a:buNone/>
                      </a:pPr>
                      <a:r>
                        <a:rPr lang="en-US" sz="1900" u="none" cap="none" strike="noStrike">
                          <a:solidFill>
                            <a:srgbClr val="000080"/>
                          </a:solidFill>
                          <a:latin typeface="Arial"/>
                          <a:ea typeface="Arial"/>
                          <a:cs typeface="Arial"/>
                          <a:sym typeface="Arial"/>
                        </a:rPr>
                        <a:t>(24)</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6225">
                <a:tc>
                  <a:txBody>
                    <a:bodyPr/>
                    <a:lstStyle/>
                    <a:p>
                      <a:pPr indent="0" lvl="0" marL="52069"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U/w result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7150" rtl="0" algn="r">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(38)</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566420"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4.00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27329" marR="0" rtl="0" algn="l">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40.00</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59689" rtl="0" algn="r">
                        <a:lnSpc>
                          <a:spcPct val="119473"/>
                        </a:lnSpc>
                        <a:spcBef>
                          <a:spcPts val="0"/>
                        </a:spcBef>
                        <a:spcAft>
                          <a:spcPts val="0"/>
                        </a:spcAft>
                        <a:buNone/>
                      </a:pPr>
                      <a:r>
                        <a:rPr b="1" lang="en-US" sz="1900" u="none" cap="none" strike="noStrike">
                          <a:solidFill>
                            <a:srgbClr val="000080"/>
                          </a:solidFill>
                          <a:latin typeface="Arial"/>
                          <a:ea typeface="Arial"/>
                          <a:cs typeface="Arial"/>
                          <a:sym typeface="Arial"/>
                        </a:rPr>
                        <a:t>6</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32450">
                <a:tc>
                  <a:txBody>
                    <a:bodyPr/>
                    <a:lstStyle/>
                    <a:p>
                      <a:pPr indent="0" lvl="0" marL="52069" marR="0" rtl="0" algn="l">
                        <a:lnSpc>
                          <a:spcPct val="119736"/>
                        </a:lnSpc>
                        <a:spcBef>
                          <a:spcPts val="0"/>
                        </a:spcBef>
                        <a:spcAft>
                          <a:spcPts val="0"/>
                        </a:spcAft>
                        <a:buNone/>
                      </a:pPr>
                      <a:r>
                        <a:rPr b="1" lang="en-US" sz="1900" u="none" cap="none" strike="noStrike">
                          <a:solidFill>
                            <a:srgbClr val="000080"/>
                          </a:solidFill>
                          <a:latin typeface="Arial"/>
                          <a:ea typeface="Arial"/>
                          <a:cs typeface="Arial"/>
                          <a:sym typeface="Arial"/>
                        </a:rPr>
                        <a:t>Combined</a:t>
                      </a:r>
                      <a:endParaRPr sz="1900" u="none" cap="none" strike="noStrike">
                        <a:latin typeface="Arial"/>
                        <a:ea typeface="Arial"/>
                        <a:cs typeface="Arial"/>
                        <a:sym typeface="Arial"/>
                      </a:endParaRPr>
                    </a:p>
                    <a:p>
                      <a:pPr indent="0" lvl="0" marL="52069" marR="0" rtl="0" algn="l">
                        <a:lnSpc>
                          <a:spcPct val="100000"/>
                        </a:lnSpc>
                        <a:spcBef>
                          <a:spcPts val="209"/>
                        </a:spcBef>
                        <a:spcAft>
                          <a:spcPts val="0"/>
                        </a:spcAft>
                        <a:buNone/>
                      </a:pPr>
                      <a:r>
                        <a:rPr b="1" lang="en-US" sz="1900" u="none" cap="none" strike="noStrike">
                          <a:solidFill>
                            <a:srgbClr val="000080"/>
                          </a:solidFill>
                          <a:latin typeface="Arial"/>
                          <a:ea typeface="Arial"/>
                          <a:cs typeface="Arial"/>
                          <a:sym typeface="Arial"/>
                        </a:rPr>
                        <a:t>ratio</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67945" rtl="0" algn="r">
                        <a:lnSpc>
                          <a:spcPct val="100000"/>
                        </a:lnSpc>
                        <a:spcBef>
                          <a:spcPts val="0"/>
                        </a:spcBef>
                        <a:spcAft>
                          <a:spcPts val="0"/>
                        </a:spcAft>
                        <a:buNone/>
                      </a:pPr>
                      <a:r>
                        <a:rPr b="1" lang="en-US" sz="1900" u="none" cap="none" strike="noStrike">
                          <a:solidFill>
                            <a:srgbClr val="000080"/>
                          </a:solidFill>
                          <a:latin typeface="Arial"/>
                          <a:ea typeface="Arial"/>
                          <a:cs typeface="Arial"/>
                          <a:sym typeface="Arial"/>
                        </a:rPr>
                        <a:t>95%</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67310" rtl="0" algn="r">
                        <a:lnSpc>
                          <a:spcPct val="100000"/>
                        </a:lnSpc>
                        <a:spcBef>
                          <a:spcPts val="0"/>
                        </a:spcBef>
                        <a:spcAft>
                          <a:spcPts val="0"/>
                        </a:spcAft>
                        <a:buNone/>
                      </a:pPr>
                      <a:r>
                        <a:rPr b="1" lang="en-US" sz="1900" u="none" cap="none" strike="noStrike">
                          <a:solidFill>
                            <a:srgbClr val="000080"/>
                          </a:solidFill>
                          <a:latin typeface="Arial"/>
                          <a:ea typeface="Arial"/>
                          <a:cs typeface="Arial"/>
                          <a:sym typeface="Arial"/>
                        </a:rPr>
                        <a:t>95%</a:t>
                      </a:r>
                      <a:endParaRPr sz="1900" u="none" cap="none" strike="noStrike">
                        <a:latin typeface="Arial"/>
                        <a:ea typeface="Arial"/>
                        <a:cs typeface="Arial"/>
                        <a:sym typeface="Arial"/>
                      </a:endParaRPr>
                    </a:p>
                  </a:txBody>
                  <a:tcPr marT="374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575" name="Google Shape;575;p55"/>
          <p:cNvSpPr txBox="1"/>
          <p:nvPr/>
        </p:nvSpPr>
        <p:spPr>
          <a:xfrm>
            <a:off x="7967218" y="2093722"/>
            <a:ext cx="3206750" cy="1246505"/>
          </a:xfrm>
          <a:prstGeom prst="rect">
            <a:avLst/>
          </a:prstGeom>
          <a:noFill/>
          <a:ln>
            <a:noFill/>
          </a:ln>
        </p:spPr>
        <p:txBody>
          <a:bodyPr anchorCtr="0" anchor="t" bIns="0" lIns="0" spcFirstLastPara="1" rIns="0" wrap="square" tIns="13325">
            <a:spAutoFit/>
          </a:bodyPr>
          <a:lstStyle/>
          <a:p>
            <a:pPr indent="0" lvl="0" marL="12700" marR="5080" rtl="0" algn="l">
              <a:lnSpc>
                <a:spcPct val="100000"/>
              </a:lnSpc>
              <a:spcBef>
                <a:spcPts val="0"/>
              </a:spcBef>
              <a:spcAft>
                <a:spcPts val="0"/>
              </a:spcAft>
              <a:buNone/>
            </a:pPr>
            <a:r>
              <a:rPr lang="en-US" sz="1600">
                <a:latin typeface="Quattrocento Sans"/>
                <a:ea typeface="Quattrocento Sans"/>
                <a:cs typeface="Quattrocento Sans"/>
                <a:sym typeface="Quattrocento Sans"/>
              </a:rPr>
              <a:t>Combined ratio of 95% with negative underwriting at policy inception will result in underwriting surplus of Rs. 5 with 95% combined ratio at the end of policy</a:t>
            </a:r>
            <a:endParaRPr sz="1600">
              <a:latin typeface="Quattrocento Sans"/>
              <a:ea typeface="Quattrocento Sans"/>
              <a:cs typeface="Quattrocento Sans"/>
              <a:sym typeface="Quattrocen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6"/>
          <p:cNvSpPr txBox="1"/>
          <p:nvPr>
            <p:ph type="title"/>
          </p:nvPr>
        </p:nvSpPr>
        <p:spPr>
          <a:xfrm>
            <a:off x="1170432" y="957072"/>
            <a:ext cx="395986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Terminology in GI</a:t>
            </a:r>
            <a:endParaRPr/>
          </a:p>
        </p:txBody>
      </p:sp>
      <p:sp>
        <p:nvSpPr>
          <p:cNvPr id="94" name="Google Shape;94;p6"/>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1.1</a:t>
            </a:r>
            <a:endParaRPr sz="3600">
              <a:latin typeface="Helvetica Neue"/>
              <a:ea typeface="Helvetica Neue"/>
              <a:cs typeface="Helvetica Neue"/>
              <a:sym typeface="Helvetica Neue"/>
            </a:endParaRPr>
          </a:p>
        </p:txBody>
      </p:sp>
      <p:sp>
        <p:nvSpPr>
          <p:cNvPr id="95" name="Google Shape;95;p6"/>
          <p:cNvSpPr txBox="1"/>
          <p:nvPr/>
        </p:nvSpPr>
        <p:spPr>
          <a:xfrm>
            <a:off x="1260475" y="1860930"/>
            <a:ext cx="9652635" cy="1038860"/>
          </a:xfrm>
          <a:prstGeom prst="rect">
            <a:avLst/>
          </a:prstGeom>
          <a:noFill/>
          <a:ln>
            <a:noFill/>
          </a:ln>
        </p:spPr>
        <p:txBody>
          <a:bodyPr anchorCtr="0" anchor="t" bIns="0" lIns="0" spcFirstLastPara="1" rIns="0" wrap="square" tIns="13325">
            <a:spAutoFit/>
          </a:bodyPr>
          <a:lstStyle/>
          <a:p>
            <a:pPr indent="-287019" lvl="0" marL="299085" marR="5080"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Underwriting Profit </a:t>
            </a:r>
            <a:r>
              <a:rPr lang="en-US" sz="1600">
                <a:latin typeface="Quattrocento Sans"/>
                <a:ea typeface="Quattrocento Sans"/>
                <a:cs typeface="Quattrocento Sans"/>
                <a:sym typeface="Quattrocento Sans"/>
              </a:rPr>
              <a:t>- It consists of the earned premium remaining after losses have been paid and administrative expenses have been deducted. It does not include any investment income earned on held premiums.</a:t>
            </a:r>
            <a:endParaRPr sz="1600">
              <a:latin typeface="Quattrocento Sans"/>
              <a:ea typeface="Quattrocento Sans"/>
              <a:cs typeface="Quattrocento Sans"/>
              <a:sym typeface="Quattrocento Sans"/>
            </a:endParaRPr>
          </a:p>
          <a:p>
            <a:pPr indent="-286385" lvl="0" marL="299085" rtl="0" algn="l">
              <a:lnSpc>
                <a:spcPct val="100000"/>
              </a:lnSpc>
              <a:spcBef>
                <a:spcPts val="290"/>
              </a:spcBef>
              <a:spcAft>
                <a:spcPts val="0"/>
              </a:spcAft>
              <a:buSzPts val="1600"/>
              <a:buFont typeface="Arial"/>
              <a:buChar char="•"/>
            </a:pPr>
            <a:r>
              <a:rPr b="1" lang="en-US" sz="1600">
                <a:latin typeface="Quattrocento Sans"/>
                <a:ea typeface="Quattrocento Sans"/>
                <a:cs typeface="Quattrocento Sans"/>
                <a:sym typeface="Quattrocento Sans"/>
              </a:rPr>
              <a:t>Underwriting profit = </a:t>
            </a:r>
            <a:r>
              <a:rPr lang="en-US" sz="1600">
                <a:latin typeface="Quattrocento Sans"/>
                <a:ea typeface="Quattrocento Sans"/>
                <a:cs typeface="Quattrocento Sans"/>
                <a:sym typeface="Quattrocento Sans"/>
              </a:rPr>
              <a:t>GWP- GIC- Expenses- commission</a:t>
            </a:r>
            <a:endParaRPr sz="1600">
              <a:latin typeface="Quattrocento Sans"/>
              <a:ea typeface="Quattrocento Sans"/>
              <a:cs typeface="Quattrocento Sans"/>
              <a:sym typeface="Quattrocento Sans"/>
            </a:endParaRPr>
          </a:p>
        </p:txBody>
      </p:sp>
      <p:sp>
        <p:nvSpPr>
          <p:cNvPr id="96" name="Google Shape;96;p6"/>
          <p:cNvSpPr txBox="1"/>
          <p:nvPr/>
        </p:nvSpPr>
        <p:spPr>
          <a:xfrm>
            <a:off x="1260475" y="3166110"/>
            <a:ext cx="1464310" cy="270510"/>
          </a:xfrm>
          <a:prstGeom prst="rect">
            <a:avLst/>
          </a:prstGeom>
          <a:noFill/>
          <a:ln>
            <a:noFill/>
          </a:ln>
        </p:spPr>
        <p:txBody>
          <a:bodyPr anchorCtr="0" anchor="t" bIns="0" lIns="0" spcFirstLastPara="1" rIns="0" wrap="square" tIns="13325">
            <a:spAutoFit/>
          </a:bodyPr>
          <a:lstStyle/>
          <a:p>
            <a:pPr indent="-286385" lvl="0" marL="2990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Loss Ratio </a:t>
            </a:r>
            <a:r>
              <a:rPr lang="en-US" sz="1600">
                <a:latin typeface="Quattrocento Sans"/>
                <a:ea typeface="Quattrocento Sans"/>
                <a:cs typeface="Quattrocento Sans"/>
                <a:sym typeface="Quattrocento Sans"/>
              </a:rPr>
              <a:t>=</a:t>
            </a:r>
            <a:endParaRPr sz="1600">
              <a:latin typeface="Quattrocento Sans"/>
              <a:ea typeface="Quattrocento Sans"/>
              <a:cs typeface="Quattrocento Sans"/>
              <a:sym typeface="Quattrocento Sans"/>
            </a:endParaRPr>
          </a:p>
        </p:txBody>
      </p:sp>
      <p:sp>
        <p:nvSpPr>
          <p:cNvPr id="97" name="Google Shape;97;p6"/>
          <p:cNvSpPr/>
          <p:nvPr/>
        </p:nvSpPr>
        <p:spPr>
          <a:xfrm>
            <a:off x="2766441" y="3317239"/>
            <a:ext cx="341630" cy="12700"/>
          </a:xfrm>
          <a:custGeom>
            <a:rect b="b" l="l" r="r" t="t"/>
            <a:pathLst>
              <a:path extrusionOk="0" h="12700" w="341630">
                <a:moveTo>
                  <a:pt x="341375" y="0"/>
                </a:moveTo>
                <a:lnTo>
                  <a:pt x="0" y="0"/>
                </a:lnTo>
                <a:lnTo>
                  <a:pt x="0" y="12192"/>
                </a:lnTo>
                <a:lnTo>
                  <a:pt x="341375" y="12192"/>
                </a:lnTo>
                <a:lnTo>
                  <a:pt x="341375" y="0"/>
                </a:lnTo>
                <a:close/>
              </a:path>
            </a:pathLst>
          </a:custGeom>
          <a:solidFill>
            <a:srgbClr val="000000"/>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98" name="Google Shape;98;p6"/>
          <p:cNvSpPr txBox="1"/>
          <p:nvPr/>
        </p:nvSpPr>
        <p:spPr>
          <a:xfrm>
            <a:off x="2796920" y="3101416"/>
            <a:ext cx="271780" cy="205104"/>
          </a:xfrm>
          <a:prstGeom prst="rect">
            <a:avLst/>
          </a:prstGeom>
          <a:noFill/>
          <a:ln>
            <a:noFill/>
          </a:ln>
        </p:spPr>
        <p:txBody>
          <a:bodyPr anchorCtr="0" anchor="t" bIns="0" lIns="0" spcFirstLastPara="1" rIns="0" wrap="square" tIns="15875">
            <a:spAutoFit/>
          </a:bodyPr>
          <a:lstStyle/>
          <a:p>
            <a:pPr indent="0" lvl="0" marL="12700" rtl="0" algn="l">
              <a:lnSpc>
                <a:spcPct val="100000"/>
              </a:lnSpc>
              <a:spcBef>
                <a:spcPts val="0"/>
              </a:spcBef>
              <a:spcAft>
                <a:spcPts val="0"/>
              </a:spcAft>
              <a:buNone/>
            </a:pPr>
            <a:r>
              <a:rPr lang="en-US" sz="1150">
                <a:latin typeface="Cambria Math"/>
                <a:ea typeface="Cambria Math"/>
                <a:cs typeface="Cambria Math"/>
                <a:sym typeface="Cambria Math"/>
              </a:rPr>
              <a:t>𝐺𝐼𝐶</a:t>
            </a:r>
            <a:endParaRPr sz="1150">
              <a:latin typeface="Cambria Math"/>
              <a:ea typeface="Cambria Math"/>
              <a:cs typeface="Cambria Math"/>
              <a:sym typeface="Cambria Math"/>
            </a:endParaRPr>
          </a:p>
        </p:txBody>
      </p:sp>
      <p:sp>
        <p:nvSpPr>
          <p:cNvPr id="99" name="Google Shape;99;p6"/>
          <p:cNvSpPr txBox="1"/>
          <p:nvPr/>
        </p:nvSpPr>
        <p:spPr>
          <a:xfrm>
            <a:off x="2754248" y="3324605"/>
            <a:ext cx="366395" cy="205104"/>
          </a:xfrm>
          <a:prstGeom prst="rect">
            <a:avLst/>
          </a:prstGeom>
          <a:noFill/>
          <a:ln>
            <a:noFill/>
          </a:ln>
        </p:spPr>
        <p:txBody>
          <a:bodyPr anchorCtr="0" anchor="t" bIns="0" lIns="0" spcFirstLastPara="1" rIns="0" wrap="square" tIns="15875">
            <a:spAutoFit/>
          </a:bodyPr>
          <a:lstStyle/>
          <a:p>
            <a:pPr indent="0" lvl="0" marL="12700" rtl="0" algn="l">
              <a:lnSpc>
                <a:spcPct val="100000"/>
              </a:lnSpc>
              <a:spcBef>
                <a:spcPts val="0"/>
              </a:spcBef>
              <a:spcAft>
                <a:spcPts val="0"/>
              </a:spcAft>
              <a:buNone/>
            </a:pPr>
            <a:r>
              <a:rPr lang="en-US" sz="1150">
                <a:latin typeface="Cambria Math"/>
                <a:ea typeface="Cambria Math"/>
                <a:cs typeface="Cambria Math"/>
                <a:sym typeface="Cambria Math"/>
              </a:rPr>
              <a:t>𝐺𝑊𝑃</a:t>
            </a:r>
            <a:endParaRPr sz="1150">
              <a:latin typeface="Cambria Math"/>
              <a:ea typeface="Cambria Math"/>
              <a:cs typeface="Cambria Math"/>
              <a:sym typeface="Cambria Math"/>
            </a:endParaRPr>
          </a:p>
        </p:txBody>
      </p:sp>
      <p:sp>
        <p:nvSpPr>
          <p:cNvPr id="100" name="Google Shape;100;p6"/>
          <p:cNvSpPr txBox="1"/>
          <p:nvPr/>
        </p:nvSpPr>
        <p:spPr>
          <a:xfrm>
            <a:off x="1260475" y="3711397"/>
            <a:ext cx="9351010" cy="514984"/>
          </a:xfrm>
          <a:prstGeom prst="rect">
            <a:avLst/>
          </a:prstGeom>
          <a:noFill/>
          <a:ln>
            <a:noFill/>
          </a:ln>
        </p:spPr>
        <p:txBody>
          <a:bodyPr anchorCtr="0" anchor="t" bIns="0" lIns="0" spcFirstLastPara="1" rIns="0" wrap="square" tIns="13950">
            <a:spAutoFit/>
          </a:bodyPr>
          <a:lstStyle/>
          <a:p>
            <a:pPr indent="-286385" lvl="0" marL="299085" rtl="0" algn="l">
              <a:lnSpc>
                <a:spcPct val="100000"/>
              </a:lnSpc>
              <a:spcBef>
                <a:spcPts val="0"/>
              </a:spcBef>
              <a:spcAft>
                <a:spcPts val="0"/>
              </a:spcAft>
              <a:buSzPts val="1600"/>
              <a:buFont typeface="Arial"/>
              <a:buChar char="•"/>
            </a:pPr>
            <a:r>
              <a:rPr b="1" lang="en-US" sz="1600">
                <a:latin typeface="Quattrocento Sans"/>
                <a:ea typeface="Quattrocento Sans"/>
                <a:cs typeface="Quattrocento Sans"/>
                <a:sym typeface="Quattrocento Sans"/>
              </a:rPr>
              <a:t>Combined Ratio </a:t>
            </a:r>
            <a:r>
              <a:rPr lang="en-US" sz="1600">
                <a:latin typeface="Quattrocento Sans"/>
                <a:ea typeface="Quattrocento Sans"/>
                <a:cs typeface="Quattrocento Sans"/>
                <a:sym typeface="Quattrocento Sans"/>
              </a:rPr>
              <a:t>: is a measure of profitability used by an insurance company to gauge how well it is</a:t>
            </a:r>
            <a:endParaRPr sz="1600">
              <a:latin typeface="Quattrocento Sans"/>
              <a:ea typeface="Quattrocento Sans"/>
              <a:cs typeface="Quattrocento Sans"/>
              <a:sym typeface="Quattrocento Sans"/>
            </a:endParaRPr>
          </a:p>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performing in its daily operations.</a:t>
            </a:r>
            <a:endParaRPr sz="1600">
              <a:latin typeface="Quattrocento Sans"/>
              <a:ea typeface="Quattrocento Sans"/>
              <a:cs typeface="Quattrocento Sans"/>
              <a:sym typeface="Quattrocento Sans"/>
            </a:endParaRPr>
          </a:p>
        </p:txBody>
      </p:sp>
      <p:sp>
        <p:nvSpPr>
          <p:cNvPr id="101" name="Google Shape;101;p6"/>
          <p:cNvSpPr txBox="1"/>
          <p:nvPr/>
        </p:nvSpPr>
        <p:spPr>
          <a:xfrm>
            <a:off x="1260475" y="4495546"/>
            <a:ext cx="97155" cy="270510"/>
          </a:xfrm>
          <a:prstGeom prst="rect">
            <a:avLst/>
          </a:prstGeom>
          <a:noFill/>
          <a:ln>
            <a:noFill/>
          </a:ln>
        </p:spPr>
        <p:txBody>
          <a:bodyPr anchorCtr="0" anchor="t" bIns="0" lIns="0" spcFirstLastPara="1" rIns="0" wrap="square" tIns="13325">
            <a:spAutoFit/>
          </a:bodyPr>
          <a:lstStyle/>
          <a:p>
            <a:pPr indent="0" lvl="0" marL="12700" rtl="0" algn="l">
              <a:lnSpc>
                <a:spcPct val="100000"/>
              </a:lnSpc>
              <a:spcBef>
                <a:spcPts val="0"/>
              </a:spcBef>
              <a:spcAft>
                <a:spcPts val="0"/>
              </a:spcAft>
              <a:buNone/>
            </a:pPr>
            <a:r>
              <a:rPr lang="en-US" sz="1600">
                <a:latin typeface="Arial"/>
                <a:ea typeface="Arial"/>
                <a:cs typeface="Arial"/>
                <a:sym typeface="Arial"/>
              </a:rPr>
              <a:t>•</a:t>
            </a:r>
            <a:endParaRPr sz="1600">
              <a:latin typeface="Arial"/>
              <a:ea typeface="Arial"/>
              <a:cs typeface="Arial"/>
              <a:sym typeface="Arial"/>
            </a:endParaRPr>
          </a:p>
        </p:txBody>
      </p:sp>
      <p:sp>
        <p:nvSpPr>
          <p:cNvPr id="102" name="Google Shape;102;p6"/>
          <p:cNvSpPr/>
          <p:nvPr/>
        </p:nvSpPr>
        <p:spPr>
          <a:xfrm>
            <a:off x="3339465" y="4646167"/>
            <a:ext cx="2009139" cy="12700"/>
          </a:xfrm>
          <a:custGeom>
            <a:rect b="b" l="l" r="r" t="t"/>
            <a:pathLst>
              <a:path extrusionOk="0" h="12700" w="2009139">
                <a:moveTo>
                  <a:pt x="2008632" y="0"/>
                </a:moveTo>
                <a:lnTo>
                  <a:pt x="0" y="0"/>
                </a:lnTo>
                <a:lnTo>
                  <a:pt x="0" y="12191"/>
                </a:lnTo>
                <a:lnTo>
                  <a:pt x="2008632" y="12191"/>
                </a:lnTo>
                <a:lnTo>
                  <a:pt x="2008632" y="0"/>
                </a:lnTo>
                <a:close/>
              </a:path>
            </a:pathLst>
          </a:custGeom>
          <a:solidFill>
            <a:srgbClr val="000000"/>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103" name="Google Shape;103;p6"/>
          <p:cNvSpPr txBox="1"/>
          <p:nvPr/>
        </p:nvSpPr>
        <p:spPr>
          <a:xfrm>
            <a:off x="1521586" y="4376420"/>
            <a:ext cx="3864610" cy="270510"/>
          </a:xfrm>
          <a:prstGeom prst="rect">
            <a:avLst/>
          </a:prstGeom>
          <a:noFill/>
          <a:ln>
            <a:noFill/>
          </a:ln>
        </p:spPr>
        <p:txBody>
          <a:bodyPr anchorCtr="0" anchor="t" bIns="0" lIns="0" spcFirstLastPara="1" rIns="0" wrap="square" tIns="13325">
            <a:spAutoFit/>
          </a:bodyPr>
          <a:lstStyle/>
          <a:p>
            <a:pPr indent="0" lvl="0" marL="38100" rtl="0" algn="l">
              <a:lnSpc>
                <a:spcPct val="100000"/>
              </a:lnSpc>
              <a:spcBef>
                <a:spcPts val="0"/>
              </a:spcBef>
              <a:spcAft>
                <a:spcPts val="0"/>
              </a:spcAft>
              <a:buNone/>
            </a:pPr>
            <a:r>
              <a:rPr b="1" baseline="-25000" lang="en-US" sz="2400">
                <a:latin typeface="Quattrocento Sans"/>
                <a:ea typeface="Quattrocento Sans"/>
                <a:cs typeface="Quattrocento Sans"/>
                <a:sym typeface="Quattrocento Sans"/>
              </a:rPr>
              <a:t>Combined Ratio </a:t>
            </a:r>
            <a:r>
              <a:rPr baseline="-25000" lang="en-US" sz="2400">
                <a:latin typeface="Quattrocento Sans"/>
                <a:ea typeface="Quattrocento Sans"/>
                <a:cs typeface="Quattrocento Sans"/>
                <a:sym typeface="Quattrocento Sans"/>
              </a:rPr>
              <a:t>= </a:t>
            </a:r>
            <a:r>
              <a:rPr lang="en-US" sz="1150">
                <a:latin typeface="Cambria Math"/>
                <a:ea typeface="Cambria Math"/>
                <a:cs typeface="Cambria Math"/>
                <a:sym typeface="Cambria Math"/>
              </a:rPr>
              <a:t>𝐺𝐼𝐶+𝑒𝑥𝑝𝑒𝑛𝑠𝑒𝑠+𝑐𝑜𝑚𝑚𝑖𝑠𝑠𝑖𝑜𝑛</a:t>
            </a:r>
            <a:endParaRPr sz="1150">
              <a:latin typeface="Cambria Math"/>
              <a:ea typeface="Cambria Math"/>
              <a:cs typeface="Cambria Math"/>
              <a:sym typeface="Cambria Math"/>
            </a:endParaRPr>
          </a:p>
        </p:txBody>
      </p:sp>
      <p:sp>
        <p:nvSpPr>
          <p:cNvPr id="104" name="Google Shape;104;p6"/>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
        <p:nvSpPr>
          <p:cNvPr id="105" name="Google Shape;105;p6"/>
          <p:cNvSpPr txBox="1"/>
          <p:nvPr/>
        </p:nvSpPr>
        <p:spPr>
          <a:xfrm>
            <a:off x="4160011" y="4654041"/>
            <a:ext cx="365760" cy="205104"/>
          </a:xfrm>
          <a:prstGeom prst="rect">
            <a:avLst/>
          </a:prstGeom>
          <a:noFill/>
          <a:ln>
            <a:noFill/>
          </a:ln>
        </p:spPr>
        <p:txBody>
          <a:bodyPr anchorCtr="0" anchor="t" bIns="0" lIns="0" spcFirstLastPara="1" rIns="0" wrap="square" tIns="15875">
            <a:spAutoFit/>
          </a:bodyPr>
          <a:lstStyle/>
          <a:p>
            <a:pPr indent="0" lvl="0" marL="12700" rtl="0" algn="l">
              <a:lnSpc>
                <a:spcPct val="100000"/>
              </a:lnSpc>
              <a:spcBef>
                <a:spcPts val="0"/>
              </a:spcBef>
              <a:spcAft>
                <a:spcPts val="0"/>
              </a:spcAft>
              <a:buNone/>
            </a:pPr>
            <a:r>
              <a:rPr lang="en-US" sz="1150">
                <a:latin typeface="Cambria Math"/>
                <a:ea typeface="Cambria Math"/>
                <a:cs typeface="Cambria Math"/>
                <a:sym typeface="Cambria Math"/>
              </a:rPr>
              <a:t>𝐺𝑊𝑃</a:t>
            </a:r>
            <a:endParaRPr sz="1150">
              <a:latin typeface="Cambria Math"/>
              <a:ea typeface="Cambria Math"/>
              <a:cs typeface="Cambria Math"/>
              <a:sym typeface="Cambria Math"/>
            </a:endParaRPr>
          </a:p>
        </p:txBody>
      </p:sp>
      <p:sp>
        <p:nvSpPr>
          <p:cNvPr id="106" name="Google Shape;106;p6"/>
          <p:cNvSpPr txBox="1"/>
          <p:nvPr/>
        </p:nvSpPr>
        <p:spPr>
          <a:xfrm>
            <a:off x="1260475" y="5040833"/>
            <a:ext cx="3703954" cy="271145"/>
          </a:xfrm>
          <a:prstGeom prst="rect">
            <a:avLst/>
          </a:prstGeom>
          <a:noFill/>
          <a:ln>
            <a:noFill/>
          </a:ln>
        </p:spPr>
        <p:txBody>
          <a:bodyPr anchorCtr="0" anchor="t" bIns="0" lIns="0" spcFirstLastPara="1" rIns="0" wrap="square" tIns="13950">
            <a:spAutoFit/>
          </a:bodyPr>
          <a:lstStyle/>
          <a:p>
            <a:pPr indent="-286385" lvl="0" marL="299085"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GWP is earned throughout the period.</a:t>
            </a:r>
            <a:endParaRPr sz="1600">
              <a:latin typeface="Quattrocento Sans"/>
              <a:ea typeface="Quattrocento Sans"/>
              <a:cs typeface="Quattrocento Sans"/>
              <a:sym typeface="Quattrocen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7"/>
          <p:cNvSpPr txBox="1"/>
          <p:nvPr>
            <p:ph type="title"/>
          </p:nvPr>
        </p:nvSpPr>
        <p:spPr>
          <a:xfrm>
            <a:off x="1170432" y="957072"/>
            <a:ext cx="673608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What is an Insurance product?</a:t>
            </a:r>
            <a:endParaRPr/>
          </a:p>
        </p:txBody>
      </p:sp>
      <p:sp>
        <p:nvSpPr>
          <p:cNvPr id="112" name="Google Shape;112;p7"/>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1905" rtl="0" algn="ctr">
              <a:lnSpc>
                <a:spcPct val="100000"/>
              </a:lnSpc>
              <a:spcBef>
                <a:spcPts val="0"/>
              </a:spcBef>
              <a:spcAft>
                <a:spcPts val="0"/>
              </a:spcAft>
              <a:buNone/>
            </a:pPr>
            <a:r>
              <a:rPr lang="en-US" sz="3600">
                <a:latin typeface="Helvetica Neue"/>
                <a:ea typeface="Helvetica Neue"/>
                <a:cs typeface="Helvetica Neue"/>
                <a:sym typeface="Helvetica Neue"/>
              </a:rPr>
              <a:t>2</a:t>
            </a:r>
            <a:endParaRPr sz="3600">
              <a:latin typeface="Helvetica Neue"/>
              <a:ea typeface="Helvetica Neue"/>
              <a:cs typeface="Helvetica Neue"/>
              <a:sym typeface="Helvetica Neue"/>
            </a:endParaRPr>
          </a:p>
        </p:txBody>
      </p:sp>
      <p:pic>
        <p:nvPicPr>
          <p:cNvPr id="113" name="Google Shape;113;p7"/>
          <p:cNvPicPr preferRelativeResize="0"/>
          <p:nvPr/>
        </p:nvPicPr>
        <p:blipFill rotWithShape="1">
          <a:blip r:embed="rId3">
            <a:alphaModFix/>
          </a:blip>
          <a:srcRect b="0" l="0" r="0" t="0"/>
          <a:stretch/>
        </p:blipFill>
        <p:spPr>
          <a:xfrm>
            <a:off x="643177" y="2004634"/>
            <a:ext cx="303767" cy="425570"/>
          </a:xfrm>
          <a:prstGeom prst="rect">
            <a:avLst/>
          </a:prstGeom>
          <a:noFill/>
          <a:ln>
            <a:noFill/>
          </a:ln>
        </p:spPr>
      </p:pic>
      <p:sp>
        <p:nvSpPr>
          <p:cNvPr id="114" name="Google Shape;114;p7"/>
          <p:cNvSpPr txBox="1"/>
          <p:nvPr/>
        </p:nvSpPr>
        <p:spPr>
          <a:xfrm>
            <a:off x="1170432" y="1917192"/>
            <a:ext cx="10183495" cy="1079500"/>
          </a:xfrm>
          <a:prstGeom prst="rect">
            <a:avLst/>
          </a:prstGeom>
          <a:solidFill>
            <a:srgbClr val="E7E6E6"/>
          </a:solidFill>
          <a:ln>
            <a:noFill/>
          </a:ln>
        </p:spPr>
        <p:txBody>
          <a:bodyPr anchorCtr="0" anchor="t" bIns="0" lIns="0" spcFirstLastPara="1" rIns="0" wrap="square" tIns="41900">
            <a:spAutoFit/>
          </a:bodyPr>
          <a:lstStyle/>
          <a:p>
            <a:pPr indent="0" lvl="0" marL="90170" marR="180340" rtl="0" algn="l">
              <a:lnSpc>
                <a:spcPct val="100000"/>
              </a:lnSpc>
              <a:spcBef>
                <a:spcPts val="0"/>
              </a:spcBef>
              <a:spcAft>
                <a:spcPts val="0"/>
              </a:spcAft>
              <a:buNone/>
            </a:pPr>
            <a:r>
              <a:rPr lang="en-US" sz="1600">
                <a:latin typeface="Quattrocento Sans"/>
                <a:ea typeface="Quattrocento Sans"/>
                <a:cs typeface="Quattrocento Sans"/>
                <a:sym typeface="Quattrocento Sans"/>
              </a:rPr>
              <a:t>Insurance Products means any product provided by an insurer or service contract provider in its insurance or warranty business whereby such insurer or service contract provider undertakes to pay or indemnify another as to loss from certain specified contingencies or perils called “risks” or to pay or grant a specified amount or determinable benefit in connection with ascertainable risk contingencies or to act as a surety.</a:t>
            </a:r>
            <a:endParaRPr sz="1600">
              <a:latin typeface="Quattrocento Sans"/>
              <a:ea typeface="Quattrocento Sans"/>
              <a:cs typeface="Quattrocento Sans"/>
              <a:sym typeface="Quattrocento Sans"/>
            </a:endParaRPr>
          </a:p>
        </p:txBody>
      </p:sp>
      <p:sp>
        <p:nvSpPr>
          <p:cNvPr id="115" name="Google Shape;115;p7"/>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8"/>
          <p:cNvSpPr txBox="1"/>
          <p:nvPr>
            <p:ph type="title"/>
          </p:nvPr>
        </p:nvSpPr>
        <p:spPr>
          <a:xfrm>
            <a:off x="1170432" y="957072"/>
            <a:ext cx="7440295"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Why is there need for modernizing?</a:t>
            </a:r>
            <a:endParaRPr/>
          </a:p>
        </p:txBody>
      </p:sp>
      <p:sp>
        <p:nvSpPr>
          <p:cNvPr id="121" name="Google Shape;121;p8"/>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2.1</a:t>
            </a:r>
            <a:endParaRPr sz="3600">
              <a:latin typeface="Helvetica Neue"/>
              <a:ea typeface="Helvetica Neue"/>
              <a:cs typeface="Helvetica Neue"/>
              <a:sym typeface="Helvetica Neue"/>
            </a:endParaRPr>
          </a:p>
        </p:txBody>
      </p:sp>
      <p:sp>
        <p:nvSpPr>
          <p:cNvPr id="122" name="Google Shape;122;p8"/>
          <p:cNvSpPr txBox="1"/>
          <p:nvPr/>
        </p:nvSpPr>
        <p:spPr>
          <a:xfrm>
            <a:off x="1248257" y="2003882"/>
            <a:ext cx="9580880" cy="2466975"/>
          </a:xfrm>
          <a:prstGeom prst="rect">
            <a:avLst/>
          </a:prstGeom>
          <a:noFill/>
          <a:ln>
            <a:noFill/>
          </a:ln>
        </p:spPr>
        <p:txBody>
          <a:bodyPr anchorCtr="0" anchor="t" bIns="0" lIns="0" spcFirstLastPara="1" rIns="0" wrap="square" tIns="13950">
            <a:spAutoFit/>
          </a:bodyPr>
          <a:lstStyle/>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At a time when exceptional client experience is pervasive throughout most other industries, customer-</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centricity, speed, and flexibility are becoming necessities in insurance product development.</a:t>
            </a:r>
            <a:endParaRPr sz="1600">
              <a:latin typeface="Quattrocento Sans"/>
              <a:ea typeface="Quattrocento Sans"/>
              <a:cs typeface="Quattrocento Sans"/>
              <a:sym typeface="Quattrocento Sans"/>
            </a:endParaRPr>
          </a:p>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Many insurers are reconsidering outdated product-driven business models to meet customer</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experience–driven market expectations.</a:t>
            </a:r>
            <a:endParaRPr sz="1600">
              <a:latin typeface="Quattrocento Sans"/>
              <a:ea typeface="Quattrocento Sans"/>
              <a:cs typeface="Quattrocento Sans"/>
              <a:sym typeface="Quattrocento Sans"/>
            </a:endParaRPr>
          </a:p>
          <a:p>
            <a:pPr indent="-344805" lvl="0" marL="356870" marR="274320" rtl="0" algn="l">
              <a:lnSpc>
                <a:spcPct val="100000"/>
              </a:lnSpc>
              <a:spcBef>
                <a:spcPts val="5"/>
              </a:spcBef>
              <a:spcAft>
                <a:spcPts val="0"/>
              </a:spcAft>
              <a:buSzPts val="1600"/>
              <a:buFont typeface="Arial"/>
              <a:buChar char="•"/>
            </a:pPr>
            <a:r>
              <a:rPr lang="en-US" sz="1600">
                <a:latin typeface="Quattrocento Sans"/>
                <a:ea typeface="Quattrocento Sans"/>
                <a:cs typeface="Quattrocento Sans"/>
                <a:sym typeface="Quattrocento Sans"/>
              </a:rPr>
              <a:t>With new risks emerging, and traditional coverage requiring updates to stay relevant in the evolving landscape, the need for more rapid product development transformation seems to be intensifying.</a:t>
            </a:r>
            <a:endParaRPr sz="1600">
              <a:latin typeface="Quattrocento Sans"/>
              <a:ea typeface="Quattrocento Sans"/>
              <a:cs typeface="Quattrocento Sans"/>
              <a:sym typeface="Quattrocento Sans"/>
            </a:endParaRPr>
          </a:p>
          <a:p>
            <a:pPr indent="-344170" lvl="0" marL="35687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Insurers will likely be tasked with eliminating or minimizing friction throughout their business models,</a:t>
            </a:r>
            <a:endParaRPr sz="1600">
              <a:latin typeface="Quattrocento Sans"/>
              <a:ea typeface="Quattrocento Sans"/>
              <a:cs typeface="Quattrocento Sans"/>
              <a:sym typeface="Quattrocento Sans"/>
            </a:endParaRPr>
          </a:p>
          <a:p>
            <a:pPr indent="0" lvl="0" marL="356870" rtl="0" algn="l">
              <a:lnSpc>
                <a:spcPct val="100000"/>
              </a:lnSpc>
              <a:spcBef>
                <a:spcPts val="0"/>
              </a:spcBef>
              <a:spcAft>
                <a:spcPts val="0"/>
              </a:spcAft>
              <a:buNone/>
            </a:pPr>
            <a:r>
              <a:rPr lang="en-US" sz="1600">
                <a:latin typeface="Quattrocento Sans"/>
                <a:ea typeface="Quattrocento Sans"/>
                <a:cs typeface="Quattrocento Sans"/>
                <a:sym typeface="Quattrocento Sans"/>
              </a:rPr>
              <a:t>processes, and infrastructure.</a:t>
            </a:r>
            <a:endParaRPr sz="1600">
              <a:latin typeface="Quattrocento Sans"/>
              <a:ea typeface="Quattrocento Sans"/>
              <a:cs typeface="Quattrocento Sans"/>
              <a:sym typeface="Quattrocento Sans"/>
            </a:endParaRPr>
          </a:p>
          <a:p>
            <a:pPr indent="-398780" lvl="0" marL="411480" rtl="0" algn="l">
              <a:lnSpc>
                <a:spcPct val="100000"/>
              </a:lnSpc>
              <a:spcBef>
                <a:spcPts val="0"/>
              </a:spcBef>
              <a:spcAft>
                <a:spcPts val="0"/>
              </a:spcAft>
              <a:buSzPts val="1600"/>
              <a:buFont typeface="Arial"/>
              <a:buChar char="•"/>
            </a:pPr>
            <a:r>
              <a:rPr lang="en-US" sz="1600">
                <a:latin typeface="Quattrocento Sans"/>
                <a:ea typeface="Quattrocento Sans"/>
                <a:cs typeface="Quattrocento Sans"/>
                <a:sym typeface="Quattrocento Sans"/>
              </a:rPr>
              <a:t>insurers should evolve toward creating a more seamless, customer-driven experience that incorporates</a:t>
            </a:r>
            <a:endParaRPr sz="1600">
              <a:latin typeface="Quattrocento Sans"/>
              <a:ea typeface="Quattrocento Sans"/>
              <a:cs typeface="Quattrocento Sans"/>
              <a:sym typeface="Quattrocento Sans"/>
            </a:endParaRPr>
          </a:p>
          <a:p>
            <a:pPr indent="0" lvl="0" marL="356870" rtl="0" algn="l">
              <a:lnSpc>
                <a:spcPct val="100000"/>
              </a:lnSpc>
              <a:spcBef>
                <a:spcPts val="5"/>
              </a:spcBef>
              <a:spcAft>
                <a:spcPts val="0"/>
              </a:spcAft>
              <a:buNone/>
            </a:pPr>
            <a:r>
              <a:rPr lang="en-US" sz="1600">
                <a:latin typeface="Quattrocento Sans"/>
                <a:ea typeface="Quattrocento Sans"/>
                <a:cs typeface="Quattrocento Sans"/>
                <a:sym typeface="Quattrocento Sans"/>
              </a:rPr>
              <a:t>tailored options and services, which is already table stakes for most other industries.</a:t>
            </a:r>
            <a:endParaRPr sz="1600">
              <a:latin typeface="Quattrocento Sans"/>
              <a:ea typeface="Quattrocento Sans"/>
              <a:cs typeface="Quattrocento Sans"/>
              <a:sym typeface="Quattrocento Sans"/>
            </a:endParaRPr>
          </a:p>
        </p:txBody>
      </p:sp>
      <p:pic>
        <p:nvPicPr>
          <p:cNvPr id="123" name="Google Shape;123;p8"/>
          <p:cNvPicPr preferRelativeResize="0"/>
          <p:nvPr/>
        </p:nvPicPr>
        <p:blipFill rotWithShape="1">
          <a:blip r:embed="rId3">
            <a:alphaModFix/>
          </a:blip>
          <a:srcRect b="0" l="0" r="0" t="0"/>
          <a:stretch/>
        </p:blipFill>
        <p:spPr>
          <a:xfrm>
            <a:off x="831566" y="5561464"/>
            <a:ext cx="193637" cy="423373"/>
          </a:xfrm>
          <a:prstGeom prst="rect">
            <a:avLst/>
          </a:prstGeom>
          <a:noFill/>
          <a:ln>
            <a:noFill/>
          </a:ln>
        </p:spPr>
      </p:pic>
      <p:sp>
        <p:nvSpPr>
          <p:cNvPr id="124" name="Google Shape;124;p8"/>
          <p:cNvSpPr txBox="1"/>
          <p:nvPr/>
        </p:nvSpPr>
        <p:spPr>
          <a:xfrm>
            <a:off x="1243583" y="5480303"/>
            <a:ext cx="10110470" cy="582295"/>
          </a:xfrm>
          <a:prstGeom prst="rect">
            <a:avLst/>
          </a:prstGeom>
          <a:solidFill>
            <a:srgbClr val="E7E6E6"/>
          </a:solidFill>
          <a:ln>
            <a:noFill/>
          </a:ln>
        </p:spPr>
        <p:txBody>
          <a:bodyPr anchorCtr="0" anchor="t" bIns="0" lIns="0" spcFirstLastPara="1" rIns="0" wrap="square" tIns="41900">
            <a:spAutoFit/>
          </a:bodyPr>
          <a:lstStyle/>
          <a:p>
            <a:pPr indent="0" lvl="0" marL="90805" rtl="0" algn="l">
              <a:lnSpc>
                <a:spcPct val="100000"/>
              </a:lnSpc>
              <a:spcBef>
                <a:spcPts val="0"/>
              </a:spcBef>
              <a:spcAft>
                <a:spcPts val="0"/>
              </a:spcAft>
              <a:buNone/>
            </a:pPr>
            <a:r>
              <a:rPr lang="en-US" sz="1600" u="sng">
                <a:solidFill>
                  <a:srgbClr val="0462C1"/>
                </a:solidFill>
                <a:latin typeface="Quattrocento Sans"/>
                <a:ea typeface="Quattrocento Sans"/>
                <a:cs typeface="Quattrocento Sans"/>
                <a:sym typeface="Quattrocento Sans"/>
                <a:hlinkClick r:id="rId4">
                  <a:extLst>
                    <a:ext uri="{A12FA001-AC4F-418D-AE19-62706E023703}">
                      <ahyp:hlinkClr val="tx"/>
                    </a:ext>
                  </a:extLst>
                </a:hlinkClick>
              </a:rPr>
              <a:t>https://www2.deloitte.com/us/en/insights/industry/financial-services/insurance-product-development-</a:t>
            </a:r>
            <a:endParaRPr sz="1600">
              <a:latin typeface="Quattrocento Sans"/>
              <a:ea typeface="Quattrocento Sans"/>
              <a:cs typeface="Quattrocento Sans"/>
              <a:sym typeface="Quattrocento Sans"/>
            </a:endParaRPr>
          </a:p>
          <a:p>
            <a:pPr indent="0" lvl="0" marL="90805" rtl="0" algn="l">
              <a:lnSpc>
                <a:spcPct val="100000"/>
              </a:lnSpc>
              <a:spcBef>
                <a:spcPts val="0"/>
              </a:spcBef>
              <a:spcAft>
                <a:spcPts val="0"/>
              </a:spcAft>
              <a:buNone/>
            </a:pPr>
            <a:r>
              <a:rPr lang="en-US" sz="1600" u="sng">
                <a:solidFill>
                  <a:srgbClr val="0462C1"/>
                </a:solidFill>
                <a:latin typeface="Quattrocento Sans"/>
                <a:ea typeface="Quattrocento Sans"/>
                <a:cs typeface="Quattrocento Sans"/>
                <a:sym typeface="Quattrocento Sans"/>
                <a:hlinkClick r:id="rId5">
                  <a:extLst>
                    <a:ext uri="{A12FA001-AC4F-418D-AE19-62706E023703}">
                      <ahyp:hlinkClr val="tx"/>
                    </a:ext>
                  </a:extLst>
                </a:hlinkClick>
              </a:rPr>
              <a:t>capabilities-modernization.html</a:t>
            </a:r>
            <a:endParaRPr sz="1600">
              <a:latin typeface="Quattrocento Sans"/>
              <a:ea typeface="Quattrocento Sans"/>
              <a:cs typeface="Quattrocento Sans"/>
              <a:sym typeface="Quattrocento Sans"/>
            </a:endParaRPr>
          </a:p>
        </p:txBody>
      </p:sp>
      <p:sp>
        <p:nvSpPr>
          <p:cNvPr id="125" name="Google Shape;125;p8"/>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9"/>
          <p:cNvSpPr txBox="1"/>
          <p:nvPr>
            <p:ph type="title"/>
          </p:nvPr>
        </p:nvSpPr>
        <p:spPr>
          <a:xfrm>
            <a:off x="1170432" y="957072"/>
            <a:ext cx="10452100" cy="624840"/>
          </a:xfrm>
          <a:prstGeom prst="rect">
            <a:avLst/>
          </a:prstGeom>
          <a:solidFill>
            <a:srgbClr val="FBD2C2"/>
          </a:solidFill>
          <a:ln>
            <a:noFill/>
          </a:ln>
        </p:spPr>
        <p:txBody>
          <a:bodyPr anchorCtr="0" anchor="t" bIns="0" lIns="0" spcFirstLastPara="1" rIns="0" wrap="square" tIns="1900">
            <a:spAutoFit/>
          </a:bodyPr>
          <a:lstStyle/>
          <a:p>
            <a:pPr indent="0" lvl="0" marL="90170" rtl="0" algn="l">
              <a:lnSpc>
                <a:spcPct val="100000"/>
              </a:lnSpc>
              <a:spcBef>
                <a:spcPts val="0"/>
              </a:spcBef>
              <a:spcAft>
                <a:spcPts val="0"/>
              </a:spcAft>
              <a:buNone/>
            </a:pPr>
            <a:r>
              <a:rPr lang="en-US"/>
              <a:t>Five Essential Ingredients of Product Development</a:t>
            </a:r>
            <a:endParaRPr/>
          </a:p>
        </p:txBody>
      </p:sp>
      <p:sp>
        <p:nvSpPr>
          <p:cNvPr id="131" name="Google Shape;131;p9"/>
          <p:cNvSpPr txBox="1"/>
          <p:nvPr/>
        </p:nvSpPr>
        <p:spPr>
          <a:xfrm>
            <a:off x="335279" y="957072"/>
            <a:ext cx="835660" cy="624840"/>
          </a:xfrm>
          <a:prstGeom prst="rect">
            <a:avLst/>
          </a:prstGeom>
          <a:solidFill>
            <a:srgbClr val="E7E6E6"/>
          </a:solidFill>
          <a:ln>
            <a:noFill/>
          </a:ln>
        </p:spPr>
        <p:txBody>
          <a:bodyPr anchorCtr="0" anchor="t" bIns="0" lIns="0" spcFirstLastPara="1" rIns="0" wrap="square" tIns="26650">
            <a:spAutoFit/>
          </a:bodyPr>
          <a:lstStyle/>
          <a:p>
            <a:pPr indent="0" lvl="0" marL="92075" rtl="0" algn="l">
              <a:lnSpc>
                <a:spcPct val="100000"/>
              </a:lnSpc>
              <a:spcBef>
                <a:spcPts val="0"/>
              </a:spcBef>
              <a:spcAft>
                <a:spcPts val="0"/>
              </a:spcAft>
              <a:buNone/>
            </a:pPr>
            <a:r>
              <a:rPr lang="en-US" sz="3600">
                <a:latin typeface="Helvetica Neue"/>
                <a:ea typeface="Helvetica Neue"/>
                <a:cs typeface="Helvetica Neue"/>
                <a:sym typeface="Helvetica Neue"/>
              </a:rPr>
              <a:t>2.2</a:t>
            </a:r>
            <a:endParaRPr sz="3600">
              <a:latin typeface="Helvetica Neue"/>
              <a:ea typeface="Helvetica Neue"/>
              <a:cs typeface="Helvetica Neue"/>
              <a:sym typeface="Helvetica Neue"/>
            </a:endParaRPr>
          </a:p>
        </p:txBody>
      </p:sp>
      <p:sp>
        <p:nvSpPr>
          <p:cNvPr id="132" name="Google Shape;132;p9"/>
          <p:cNvSpPr txBox="1"/>
          <p:nvPr/>
        </p:nvSpPr>
        <p:spPr>
          <a:xfrm>
            <a:off x="1248257" y="2003882"/>
            <a:ext cx="6388735" cy="1247140"/>
          </a:xfrm>
          <a:prstGeom prst="rect">
            <a:avLst/>
          </a:prstGeom>
          <a:noFill/>
          <a:ln>
            <a:noFill/>
          </a:ln>
        </p:spPr>
        <p:txBody>
          <a:bodyPr anchorCtr="0" anchor="t" bIns="0" lIns="0" spcFirstLastPara="1" rIns="0" wrap="square" tIns="13950">
            <a:spAutoFit/>
          </a:bodyPr>
          <a:lstStyle/>
          <a:p>
            <a:pPr indent="-344170" lvl="0" marL="35687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Understanding Client's requirements</a:t>
            </a:r>
            <a:endParaRPr sz="1600">
              <a:latin typeface="Quattrocento Sans"/>
              <a:ea typeface="Quattrocento Sans"/>
              <a:cs typeface="Quattrocento Sans"/>
              <a:sym typeface="Quattrocento Sans"/>
            </a:endParaRPr>
          </a:p>
          <a:p>
            <a:pPr indent="-344170" lvl="0" marL="35687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Product Development Dynamics</a:t>
            </a:r>
            <a:endParaRPr sz="1600">
              <a:latin typeface="Quattrocento Sans"/>
              <a:ea typeface="Quattrocento Sans"/>
              <a:cs typeface="Quattrocento Sans"/>
              <a:sym typeface="Quattrocento Sans"/>
            </a:endParaRPr>
          </a:p>
          <a:p>
            <a:pPr indent="-344170" lvl="0" marL="35687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Analyzing Costs and Benefits</a:t>
            </a:r>
            <a:endParaRPr sz="1600">
              <a:latin typeface="Quattrocento Sans"/>
              <a:ea typeface="Quattrocento Sans"/>
              <a:cs typeface="Quattrocento Sans"/>
              <a:sym typeface="Quattrocento Sans"/>
            </a:endParaRPr>
          </a:p>
          <a:p>
            <a:pPr indent="-344170" lvl="0" marL="356870" rtl="0" algn="l">
              <a:lnSpc>
                <a:spcPct val="100000"/>
              </a:lnSpc>
              <a:spcBef>
                <a:spcPts val="0"/>
              </a:spcBef>
              <a:spcAft>
                <a:spcPts val="0"/>
              </a:spcAft>
              <a:buSzPts val="1600"/>
              <a:buFont typeface="Quattrocento Sans"/>
              <a:buAutoNum type="arabicPeriod"/>
            </a:pPr>
            <a:r>
              <a:rPr lang="en-US" sz="1600">
                <a:latin typeface="Quattrocento Sans"/>
                <a:ea typeface="Quattrocento Sans"/>
                <a:cs typeface="Quattrocento Sans"/>
                <a:sym typeface="Quattrocento Sans"/>
              </a:rPr>
              <a:t>Accumulating Reinsurance Support</a:t>
            </a:r>
            <a:endParaRPr sz="1600">
              <a:latin typeface="Quattrocento Sans"/>
              <a:ea typeface="Quattrocento Sans"/>
              <a:cs typeface="Quattrocento Sans"/>
              <a:sym typeface="Quattrocento Sans"/>
            </a:endParaRPr>
          </a:p>
          <a:p>
            <a:pPr indent="-344170" lvl="0" marL="356870" rtl="0" algn="l">
              <a:lnSpc>
                <a:spcPct val="100000"/>
              </a:lnSpc>
              <a:spcBef>
                <a:spcPts val="5"/>
              </a:spcBef>
              <a:spcAft>
                <a:spcPts val="0"/>
              </a:spcAft>
              <a:buSzPts val="1600"/>
              <a:buFont typeface="Quattrocento Sans"/>
              <a:buAutoNum type="arabicPeriod"/>
            </a:pPr>
            <a:r>
              <a:rPr lang="en-US" sz="1600">
                <a:latin typeface="Quattrocento Sans"/>
                <a:ea typeface="Quattrocento Sans"/>
                <a:cs typeface="Quattrocento Sans"/>
                <a:sym typeface="Quattrocento Sans"/>
              </a:rPr>
              <a:t>Continuous Value Addition/ Technological Upgrades to the Product</a:t>
            </a:r>
            <a:endParaRPr sz="1600">
              <a:latin typeface="Quattrocento Sans"/>
              <a:ea typeface="Quattrocento Sans"/>
              <a:cs typeface="Quattrocento Sans"/>
              <a:sym typeface="Quattrocento Sans"/>
            </a:endParaRPr>
          </a:p>
        </p:txBody>
      </p:sp>
      <p:pic>
        <p:nvPicPr>
          <p:cNvPr id="133" name="Google Shape;133;p9"/>
          <p:cNvPicPr preferRelativeResize="0"/>
          <p:nvPr/>
        </p:nvPicPr>
        <p:blipFill rotWithShape="1">
          <a:blip r:embed="rId3">
            <a:alphaModFix/>
          </a:blip>
          <a:srcRect b="0" l="0" r="0" t="0"/>
          <a:stretch/>
        </p:blipFill>
        <p:spPr>
          <a:xfrm>
            <a:off x="803177" y="5561464"/>
            <a:ext cx="192442" cy="423373"/>
          </a:xfrm>
          <a:prstGeom prst="rect">
            <a:avLst/>
          </a:prstGeom>
          <a:noFill/>
          <a:ln>
            <a:noFill/>
          </a:ln>
        </p:spPr>
      </p:pic>
      <p:sp>
        <p:nvSpPr>
          <p:cNvPr id="134" name="Google Shape;134;p9"/>
          <p:cNvSpPr txBox="1"/>
          <p:nvPr/>
        </p:nvSpPr>
        <p:spPr>
          <a:xfrm>
            <a:off x="1200911" y="5590032"/>
            <a:ext cx="10110470" cy="338455"/>
          </a:xfrm>
          <a:prstGeom prst="rect">
            <a:avLst/>
          </a:prstGeom>
          <a:solidFill>
            <a:srgbClr val="E7E6E6"/>
          </a:solidFill>
          <a:ln>
            <a:noFill/>
          </a:ln>
        </p:spPr>
        <p:txBody>
          <a:bodyPr anchorCtr="0" anchor="t" bIns="0" lIns="0" spcFirstLastPara="1" rIns="0" wrap="square" tIns="33000">
            <a:spAutoFit/>
          </a:bodyPr>
          <a:lstStyle/>
          <a:p>
            <a:pPr indent="0" lvl="0" marL="89535" rtl="0" algn="l">
              <a:lnSpc>
                <a:spcPct val="100000"/>
              </a:lnSpc>
              <a:spcBef>
                <a:spcPts val="0"/>
              </a:spcBef>
              <a:spcAft>
                <a:spcPts val="0"/>
              </a:spcAft>
              <a:buNone/>
            </a:pPr>
            <a:r>
              <a:rPr lang="en-US" sz="1600" u="sng">
                <a:solidFill>
                  <a:srgbClr val="0462C1"/>
                </a:solidFill>
                <a:latin typeface="Calibri"/>
                <a:ea typeface="Calibri"/>
                <a:cs typeface="Calibri"/>
                <a:sym typeface="Calibri"/>
                <a:hlinkClick r:id="rId4">
                  <a:extLst>
                    <a:ext uri="{A12FA001-AC4F-418D-AE19-62706E023703}">
                      <ahyp:hlinkClr val="tx"/>
                    </a:ext>
                  </a:extLst>
                </a:hlinkClick>
              </a:rPr>
              <a:t>https://www.linkedin.com/pulse/five-essential-ingredients-product-development-insurance-rizvi</a:t>
            </a:r>
            <a:endParaRPr sz="1600">
              <a:latin typeface="Calibri"/>
              <a:ea typeface="Calibri"/>
              <a:cs typeface="Calibri"/>
              <a:sym typeface="Calibri"/>
            </a:endParaRPr>
          </a:p>
        </p:txBody>
      </p:sp>
      <p:sp>
        <p:nvSpPr>
          <p:cNvPr id="135" name="Google Shape;135;p9"/>
          <p:cNvSpPr txBox="1"/>
          <p:nvPr>
            <p:ph idx="12" type="sldNum"/>
          </p:nvPr>
        </p:nvSpPr>
        <p:spPr>
          <a:xfrm>
            <a:off x="11100054" y="6447487"/>
            <a:ext cx="215900" cy="165734"/>
          </a:xfrm>
          <a:prstGeom prst="rect">
            <a:avLst/>
          </a:prstGeom>
          <a:noFill/>
          <a:ln>
            <a:noFill/>
          </a:ln>
        </p:spPr>
        <p:txBody>
          <a:bodyPr anchorCtr="0" anchor="t" bIns="0" lIns="0" spcFirstLastPara="1" rIns="0" wrap="square" tIns="0">
            <a:spAutoFit/>
          </a:bodyPr>
          <a:lstStyle/>
          <a:p>
            <a:pPr indent="0" lvl="0" marL="12700" rtl="0" algn="l">
              <a:lnSpc>
                <a:spcPct val="108181"/>
              </a:lnSpc>
              <a:spcBef>
                <a:spcPts val="0"/>
              </a:spcBef>
              <a:spcAft>
                <a:spcPts val="0"/>
              </a:spcAft>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2025-08-04T06:09:07Z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2023-03-21T00:00:00Z</vt:filetime>
  </property>
  <property fmtid="{D5CDD505-2E9C-101B-9397-08002B2CF9AE}" pid="3" name="Creator">
    <vt:lpwstr>Microsoft® PowerPoint® 2016</vt:lpwstr>
  </property>
  <property fmtid="{D5CDD505-2E9C-101B-9397-08002B2CF9AE}" pid="4" name="LastSaved">
    <vt:filetime>2025-08-04T00:00:00Z</vt:filetime>
  </property>
  <property fmtid="{D5CDD505-2E9C-101B-9397-08002B2CF9AE}" pid="5" name="Producer">
    <vt:lpwstr>www.ilovepdf.com</vt:lpwstr>
  </property>
</Properties>
</file>